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8" roundtripDataSignature="AMtx7mijd4xtq+x9Vt0eDdIHUmtM9UBl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customschemas.google.com/relationships/presentationmetadata" Target="meta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2" name="Shape 22"/>
        <p:cNvGrpSpPr/>
        <p:nvPr/>
      </p:nvGrpSpPr>
      <p:grpSpPr>
        <a:xfrm>
          <a:off x="0" y="0"/>
          <a:ext cx="0" cy="0"/>
          <a:chOff x="0" y="0"/>
          <a:chExt cx="0" cy="0"/>
        </a:xfrm>
      </p:grpSpPr>
      <p:sp>
        <p:nvSpPr>
          <p:cNvPr id="23" name="Google Shape;23;p2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4"/>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5" name="Google Shape;25;p2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sottotitolo">
  <p:cSld name="Titolo e sottotitolo">
    <p:spTree>
      <p:nvGrpSpPr>
        <p:cNvPr id="90" name="Shape 90"/>
        <p:cNvGrpSpPr/>
        <p:nvPr/>
      </p:nvGrpSpPr>
      <p:grpSpPr>
        <a:xfrm>
          <a:off x="0" y="0"/>
          <a:ext cx="0" cy="0"/>
          <a:chOff x="0" y="0"/>
          <a:chExt cx="0" cy="0"/>
        </a:xfrm>
      </p:grpSpPr>
      <p:sp>
        <p:nvSpPr>
          <p:cNvPr id="91" name="Google Shape;91;p35"/>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5"/>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3" name="Google Shape;93;p3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3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zione con didascalia">
  <p:cSld name="Citazione con didascalia">
    <p:spTree>
      <p:nvGrpSpPr>
        <p:cNvPr id="96" name="Shape 96"/>
        <p:cNvGrpSpPr/>
        <p:nvPr/>
      </p:nvGrpSpPr>
      <p:grpSpPr>
        <a:xfrm>
          <a:off x="0" y="0"/>
          <a:ext cx="0" cy="0"/>
          <a:chOff x="0" y="0"/>
          <a:chExt cx="0" cy="0"/>
        </a:xfrm>
      </p:grpSpPr>
      <p:sp>
        <p:nvSpPr>
          <p:cNvPr id="97" name="Google Shape;97;p36"/>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36"/>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9" name="Google Shape;99;p36"/>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0" name="Google Shape;100;p3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3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3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
        <p:nvSpPr>
          <p:cNvPr id="103" name="Google Shape;103;p36"/>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rgbClr val="BFE471"/>
                </a:solidFill>
                <a:latin typeface="Arial"/>
                <a:ea typeface="Arial"/>
                <a:cs typeface="Arial"/>
                <a:sym typeface="Arial"/>
              </a:rPr>
              <a:t>“</a:t>
            </a:r>
            <a:endParaRPr/>
          </a:p>
        </p:txBody>
      </p:sp>
      <p:sp>
        <p:nvSpPr>
          <p:cNvPr id="104" name="Google Shape;104;p36"/>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a nome">
  <p:cSld name="Scheda nome">
    <p:spTree>
      <p:nvGrpSpPr>
        <p:cNvPr id="105" name="Shape 105"/>
        <p:cNvGrpSpPr/>
        <p:nvPr/>
      </p:nvGrpSpPr>
      <p:grpSpPr>
        <a:xfrm>
          <a:off x="0" y="0"/>
          <a:ext cx="0" cy="0"/>
          <a:chOff x="0" y="0"/>
          <a:chExt cx="0" cy="0"/>
        </a:xfrm>
      </p:grpSpPr>
      <p:sp>
        <p:nvSpPr>
          <p:cNvPr id="106" name="Google Shape;106;p37"/>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37"/>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8" name="Google Shape;108;p3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3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3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a nome citazione">
  <p:cSld name="Scheda nome citazione">
    <p:spTree>
      <p:nvGrpSpPr>
        <p:cNvPr id="111" name="Shape 111"/>
        <p:cNvGrpSpPr/>
        <p:nvPr/>
      </p:nvGrpSpPr>
      <p:grpSpPr>
        <a:xfrm>
          <a:off x="0" y="0"/>
          <a:ext cx="0" cy="0"/>
          <a:chOff x="0" y="0"/>
          <a:chExt cx="0" cy="0"/>
        </a:xfrm>
      </p:grpSpPr>
      <p:sp>
        <p:nvSpPr>
          <p:cNvPr id="112" name="Google Shape;112;p38"/>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38"/>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4" name="Google Shape;114;p38"/>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5" name="Google Shape;115;p3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3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3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
        <p:nvSpPr>
          <p:cNvPr id="118" name="Google Shape;118;p38"/>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rgbClr val="BFE471"/>
                </a:solidFill>
                <a:latin typeface="Arial"/>
                <a:ea typeface="Arial"/>
                <a:cs typeface="Arial"/>
                <a:sym typeface="Arial"/>
              </a:rPr>
              <a:t>“</a:t>
            </a:r>
            <a:endParaRPr/>
          </a:p>
        </p:txBody>
      </p:sp>
      <p:sp>
        <p:nvSpPr>
          <p:cNvPr id="119" name="Google Shape;119;p38"/>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it-IT"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o o falso">
  <p:cSld name="Vero o falso">
    <p:spTree>
      <p:nvGrpSpPr>
        <p:cNvPr id="120" name="Shape 120"/>
        <p:cNvGrpSpPr/>
        <p:nvPr/>
      </p:nvGrpSpPr>
      <p:grpSpPr>
        <a:xfrm>
          <a:off x="0" y="0"/>
          <a:ext cx="0" cy="0"/>
          <a:chOff x="0" y="0"/>
          <a:chExt cx="0" cy="0"/>
        </a:xfrm>
      </p:grpSpPr>
      <p:sp>
        <p:nvSpPr>
          <p:cNvPr id="121" name="Google Shape;121;p39"/>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39"/>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3" name="Google Shape;123;p39"/>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4" name="Google Shape;124;p3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3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3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27" name="Shape 127"/>
        <p:cNvGrpSpPr/>
        <p:nvPr/>
      </p:nvGrpSpPr>
      <p:grpSpPr>
        <a:xfrm>
          <a:off x="0" y="0"/>
          <a:ext cx="0" cy="0"/>
          <a:chOff x="0" y="0"/>
          <a:chExt cx="0" cy="0"/>
        </a:xfrm>
      </p:grpSpPr>
      <p:sp>
        <p:nvSpPr>
          <p:cNvPr id="128" name="Google Shape;128;p4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40"/>
          <p:cNvSpPr txBox="1"/>
          <p:nvPr>
            <p:ph idx="1" type="body"/>
          </p:nvPr>
        </p:nvSpPr>
        <p:spPr>
          <a:xfrm rot="5400000">
            <a:off x="3035282"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0" name="Google Shape;130;p4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4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4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33" name="Shape 133"/>
        <p:cNvGrpSpPr/>
        <p:nvPr/>
      </p:nvGrpSpPr>
      <p:grpSpPr>
        <a:xfrm>
          <a:off x="0" y="0"/>
          <a:ext cx="0" cy="0"/>
          <a:chOff x="0" y="0"/>
          <a:chExt cx="0" cy="0"/>
        </a:xfrm>
      </p:grpSpPr>
      <p:sp>
        <p:nvSpPr>
          <p:cNvPr id="134" name="Google Shape;134;p41"/>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41"/>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6" name="Google Shape;136;p4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4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4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156" name="Shape 156"/>
        <p:cNvGrpSpPr/>
        <p:nvPr/>
      </p:nvGrpSpPr>
      <p:grpSpPr>
        <a:xfrm>
          <a:off x="0" y="0"/>
          <a:ext cx="0" cy="0"/>
          <a:chOff x="0" y="0"/>
          <a:chExt cx="0" cy="0"/>
        </a:xfrm>
      </p:grpSpPr>
      <p:sp>
        <p:nvSpPr>
          <p:cNvPr id="157" name="Google Shape;157;p2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6"/>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59" name="Google Shape;159;p2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2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2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showMasterSp="0" type="title">
  <p:cSld name="TITLE">
    <p:spTree>
      <p:nvGrpSpPr>
        <p:cNvPr id="28" name="Shape 28"/>
        <p:cNvGrpSpPr/>
        <p:nvPr/>
      </p:nvGrpSpPr>
      <p:grpSpPr>
        <a:xfrm>
          <a:off x="0" y="0"/>
          <a:ext cx="0" cy="0"/>
          <a:chOff x="0" y="0"/>
          <a:chExt cx="0" cy="0"/>
        </a:xfrm>
      </p:grpSpPr>
      <p:grpSp>
        <p:nvGrpSpPr>
          <p:cNvPr id="29" name="Google Shape;29;p27"/>
          <p:cNvGrpSpPr/>
          <p:nvPr/>
        </p:nvGrpSpPr>
        <p:grpSpPr>
          <a:xfrm>
            <a:off x="0" y="-8467"/>
            <a:ext cx="12192000" cy="6866467"/>
            <a:chOff x="0" y="-8467"/>
            <a:chExt cx="12192000" cy="6866467"/>
          </a:xfrm>
        </p:grpSpPr>
        <p:cxnSp>
          <p:nvCxnSpPr>
            <p:cNvPr id="30" name="Google Shape;30;p27"/>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1" name="Google Shape;31;p27"/>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2" name="Google Shape;32;p27"/>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3" name="Google Shape;33;p27"/>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4" name="Google Shape;34;p27"/>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7"/>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6" name="Google Shape;36;p27"/>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7" name="Google Shape;37;p27"/>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8" name="Google Shape;38;p27"/>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7"/>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7"/>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7"/>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42" name="Google Shape;42;p2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45" name="Shape 45"/>
        <p:cNvGrpSpPr/>
        <p:nvPr/>
      </p:nvGrpSpPr>
      <p:grpSpPr>
        <a:xfrm>
          <a:off x="0" y="0"/>
          <a:ext cx="0" cy="0"/>
          <a:chOff x="0" y="0"/>
          <a:chExt cx="0" cy="0"/>
        </a:xfrm>
      </p:grpSpPr>
      <p:sp>
        <p:nvSpPr>
          <p:cNvPr id="46" name="Google Shape;46;p28"/>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8"/>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48" name="Google Shape;48;p2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51" name="Shape 51"/>
        <p:cNvGrpSpPr/>
        <p:nvPr/>
      </p:nvGrpSpPr>
      <p:grpSpPr>
        <a:xfrm>
          <a:off x="0" y="0"/>
          <a:ext cx="0" cy="0"/>
          <a:chOff x="0" y="0"/>
          <a:chExt cx="0" cy="0"/>
        </a:xfrm>
      </p:grpSpPr>
      <p:sp>
        <p:nvSpPr>
          <p:cNvPr id="52" name="Google Shape;52;p2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9"/>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4" name="Google Shape;54;p29"/>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5" name="Google Shape;55;p2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58" name="Shape 58"/>
        <p:cNvGrpSpPr/>
        <p:nvPr/>
      </p:nvGrpSpPr>
      <p:grpSpPr>
        <a:xfrm>
          <a:off x="0" y="0"/>
          <a:ext cx="0" cy="0"/>
          <a:chOff x="0" y="0"/>
          <a:chExt cx="0" cy="0"/>
        </a:xfrm>
      </p:grpSpPr>
      <p:sp>
        <p:nvSpPr>
          <p:cNvPr id="59" name="Google Shape;59;p3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0"/>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1" name="Google Shape;61;p30"/>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2" name="Google Shape;62;p30"/>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3" name="Google Shape;63;p30"/>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4" name="Google Shape;64;p3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67" name="Shape 67"/>
        <p:cNvGrpSpPr/>
        <p:nvPr/>
      </p:nvGrpSpPr>
      <p:grpSpPr>
        <a:xfrm>
          <a:off x="0" y="0"/>
          <a:ext cx="0" cy="0"/>
          <a:chOff x="0" y="0"/>
          <a:chExt cx="0" cy="0"/>
        </a:xfrm>
      </p:grpSpPr>
      <p:sp>
        <p:nvSpPr>
          <p:cNvPr id="68" name="Google Shape;68;p3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72" name="Shape 72"/>
        <p:cNvGrpSpPr/>
        <p:nvPr/>
      </p:nvGrpSpPr>
      <p:grpSpPr>
        <a:xfrm>
          <a:off x="0" y="0"/>
          <a:ext cx="0" cy="0"/>
          <a:chOff x="0" y="0"/>
          <a:chExt cx="0" cy="0"/>
        </a:xfrm>
      </p:grpSpPr>
      <p:sp>
        <p:nvSpPr>
          <p:cNvPr id="73" name="Google Shape;73;p3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76" name="Shape 76"/>
        <p:cNvGrpSpPr/>
        <p:nvPr/>
      </p:nvGrpSpPr>
      <p:grpSpPr>
        <a:xfrm>
          <a:off x="0" y="0"/>
          <a:ext cx="0" cy="0"/>
          <a:chOff x="0" y="0"/>
          <a:chExt cx="0" cy="0"/>
        </a:xfrm>
      </p:grpSpPr>
      <p:sp>
        <p:nvSpPr>
          <p:cNvPr id="77" name="Google Shape;77;p33"/>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3"/>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9" name="Google Shape;79;p33"/>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80" name="Google Shape;80;p3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83" name="Shape 83"/>
        <p:cNvGrpSpPr/>
        <p:nvPr/>
      </p:nvGrpSpPr>
      <p:grpSpPr>
        <a:xfrm>
          <a:off x="0" y="0"/>
          <a:ext cx="0" cy="0"/>
          <a:chOff x="0" y="0"/>
          <a:chExt cx="0" cy="0"/>
        </a:xfrm>
      </p:grpSpPr>
      <p:sp>
        <p:nvSpPr>
          <p:cNvPr id="84" name="Google Shape;84;p34"/>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4"/>
          <p:cNvSpPr/>
          <p:nvPr>
            <p:ph idx="2" type="pic"/>
          </p:nvPr>
        </p:nvSpPr>
        <p:spPr>
          <a:xfrm>
            <a:off x="677334" y="609600"/>
            <a:ext cx="8596668" cy="3845718"/>
          </a:xfrm>
          <a:prstGeom prst="rect">
            <a:avLst/>
          </a:prstGeom>
          <a:noFill/>
          <a:ln>
            <a:noFill/>
          </a:ln>
        </p:spPr>
        <p:txBody>
          <a:bodyPr anchorCtr="0" anchor="t" bIns="45700" lIns="91425" spcFirstLastPara="1" rIns="91425" wrap="square" tIns="45700">
            <a:normAutofit/>
          </a:bodyPr>
          <a:lstStyle>
            <a:lvl1pPr lvl="0" marR="0" rtl="0" algn="ctr">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86" name="Google Shape;86;p34"/>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7" name="Google Shape;87;p3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23"/>
          <p:cNvGrpSpPr/>
          <p:nvPr/>
        </p:nvGrpSpPr>
        <p:grpSpPr>
          <a:xfrm>
            <a:off x="0" y="-8467"/>
            <a:ext cx="12192000" cy="6866467"/>
            <a:chOff x="0" y="-8467"/>
            <a:chExt cx="12192000" cy="6866467"/>
          </a:xfrm>
        </p:grpSpPr>
        <p:cxnSp>
          <p:nvCxnSpPr>
            <p:cNvPr id="7" name="Google Shape;7;p2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2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2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2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23"/>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2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2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2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3"/>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2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2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2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2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2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9" name="Shape 139"/>
        <p:cNvGrpSpPr/>
        <p:nvPr/>
      </p:nvGrpSpPr>
      <p:grpSpPr>
        <a:xfrm>
          <a:off x="0" y="0"/>
          <a:ext cx="0" cy="0"/>
          <a:chOff x="0" y="0"/>
          <a:chExt cx="0" cy="0"/>
        </a:xfrm>
      </p:grpSpPr>
      <p:grpSp>
        <p:nvGrpSpPr>
          <p:cNvPr id="140" name="Google Shape;140;p25"/>
          <p:cNvGrpSpPr/>
          <p:nvPr/>
        </p:nvGrpSpPr>
        <p:grpSpPr>
          <a:xfrm>
            <a:off x="0" y="-8467"/>
            <a:ext cx="12192000" cy="6866467"/>
            <a:chOff x="0" y="-8467"/>
            <a:chExt cx="12192000" cy="6866467"/>
          </a:xfrm>
        </p:grpSpPr>
        <p:cxnSp>
          <p:nvCxnSpPr>
            <p:cNvPr id="141" name="Google Shape;141;p25"/>
            <p:cNvCxnSpPr/>
            <p:nvPr/>
          </p:nvCxnSpPr>
          <p:spPr>
            <a:xfrm>
              <a:off x="9371012" y="0"/>
              <a:ext cx="1219200" cy="6858000"/>
            </a:xfrm>
            <a:prstGeom prst="straightConnector1">
              <a:avLst/>
            </a:prstGeom>
            <a:noFill/>
            <a:ln cap="flat" cmpd="sng" w="9525">
              <a:solidFill>
                <a:schemeClr val="dk1"/>
              </a:solidFill>
              <a:prstDash val="solid"/>
              <a:round/>
              <a:headEnd len="sm" w="sm" type="none"/>
              <a:tailEnd len="sm" w="sm" type="none"/>
            </a:ln>
          </p:spPr>
        </p:cxnSp>
        <p:cxnSp>
          <p:nvCxnSpPr>
            <p:cNvPr id="142" name="Google Shape;142;p25"/>
            <p:cNvCxnSpPr/>
            <p:nvPr/>
          </p:nvCxnSpPr>
          <p:spPr>
            <a:xfrm flipH="1">
              <a:off x="7425267" y="3681413"/>
              <a:ext cx="4763558" cy="3176587"/>
            </a:xfrm>
            <a:prstGeom prst="straightConnector1">
              <a:avLst/>
            </a:prstGeom>
            <a:noFill/>
            <a:ln cap="flat" cmpd="sng" w="9525">
              <a:solidFill>
                <a:schemeClr val="dk1"/>
              </a:solidFill>
              <a:prstDash val="solid"/>
              <a:round/>
              <a:headEnd len="sm" w="sm" type="none"/>
              <a:tailEnd len="sm" w="sm" type="none"/>
            </a:ln>
          </p:spPr>
        </p:cxnSp>
        <p:sp>
          <p:nvSpPr>
            <p:cNvPr id="143" name="Google Shape;143;p25"/>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4" name="Google Shape;144;p25"/>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45" name="Google Shape;145;p25"/>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5"/>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47" name="Google Shape;147;p25"/>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8" name="Google Shape;148;p25"/>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49" name="Google Shape;149;p25"/>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5"/>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2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52" name="Google Shape;152;p25"/>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FEFEFE"/>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FEFEFE"/>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FEFEFE"/>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9pPr>
          </a:lstStyle>
          <a:p/>
        </p:txBody>
      </p:sp>
      <p:sp>
        <p:nvSpPr>
          <p:cNvPr id="153" name="Google Shape;153;p2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54" name="Google Shape;154;p2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55" name="Google Shape;155;p2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66" r:id="rId1"/>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hyperlink" Target="http://drive.google.com/file/d/1FafG4PyCgxGmyM5dnQT2mifopzBR7To9/view" TargetMode="External"/><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hyperlink" Target="http://drive.google.com/file/d/1jaAGPJFkifdJjHvV3XUZfU9bGBWeW8Zu/view" TargetMode="External"/><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hyperlink" Target="http://drive.google.com/file/d/11IbEp4jGUHk7Whgi-47JaOBGGF5iZ1KC/view" TargetMode="External"/><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hyperlink" Target="http://drive.google.com/file/d/10-V-RoePRr5nmTjZcZ3CMtUOkM5e-7ii/view" TargetMode="External"/><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hyperlink" Target="http://drive.google.com/file/d/10hz1IrJ6-QAMGLp94h7WSoeZOgfj1BGb/view" TargetMode="External"/><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hyperlink" Target="http://drive.google.com/file/d/1BpFWC-dnvExIzkUQj65VNQ6QzRVZzC19/view" TargetMode="External"/><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hyperlink" Target="http://drive.google.com/file/d/1gwPO4m_65XOWj8oPsYPPvX18lGcCPqTY/view" TargetMode="External"/><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jpg"/><Relationship Id="rId4" Type="http://schemas.openxmlformats.org/officeDocument/2006/relationships/hyperlink" Target="http://drive.google.com/file/d/1zDsZC95pA2XE9GD4otBnNKNdja8XKm5g/view" TargetMode="External"/><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jpg"/><Relationship Id="rId4" Type="http://schemas.openxmlformats.org/officeDocument/2006/relationships/hyperlink" Target="http://drive.google.com/file/d/15Ic2LBybsVN62yF-In7G-_HJbWUxAJW1/view" TargetMode="External"/><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hyperlink" Target="http://drive.google.com/file/d/1yO4BzoEUCBcNtWsXhK9YADx1vRarVCUz/view" TargetMode="External"/><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hyperlink" Target="http://drive.google.com/file/d/1s7dt4ry5UPhYINeK4lgq85Fm9-nHyLFB/view" TargetMode="External"/><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25.jpg"/><Relationship Id="rId5" Type="http://schemas.openxmlformats.org/officeDocument/2006/relationships/hyperlink" Target="http://drive.google.com/file/d/1boFBxLfsUgSJ86NsgdEwOQi8IeUJuQVQ/view" TargetMode="External"/><Relationship Id="rId6"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youtube.com/watch?v=Y71Ilxi8Jcs" TargetMode="External"/><Relationship Id="rId4" Type="http://schemas.openxmlformats.org/officeDocument/2006/relationships/image" Target="../media/image20.jpg"/><Relationship Id="rId5" Type="http://schemas.openxmlformats.org/officeDocument/2006/relationships/hyperlink" Target="http://drive.google.com/file/d/1cUrytutijpl-0Yc0SY1RVkReEyt3jn5b/view" TargetMode="External"/><Relationship Id="rId6"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hyperlink" Target="http://www.youtube.com/watch?v=QmN-1c2ZkYs" TargetMode="External"/><Relationship Id="rId5" Type="http://schemas.openxmlformats.org/officeDocument/2006/relationships/image" Target="../media/image24.jpg"/><Relationship Id="rId6" Type="http://schemas.openxmlformats.org/officeDocument/2006/relationships/hyperlink" Target="http://drive.google.com/file/d/1MXrRYuDXBRv3yvlsCzknWDEYVkGJ92DF/view" TargetMode="External"/><Relationship Id="rId7"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youtube.com/watch?v=q1PM7owrFLE" TargetMode="External"/><Relationship Id="rId4" Type="http://schemas.openxmlformats.org/officeDocument/2006/relationships/image" Target="../media/image3.jpg"/><Relationship Id="rId5" Type="http://schemas.openxmlformats.org/officeDocument/2006/relationships/hyperlink" Target="http://drive.google.com/file/d/1XRvNJzhP69Vena5ci1OtwiA-sjWCbUhv/view" TargetMode="External"/><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hyperlink" Target="http://drive.google.com/file/d/1CYwo9586rSpVimR-DKxtq6_hLiOdmJeN/view" TargetMode="External"/><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hyperlink" Target="http://drive.google.com/file/d/1vuL9gyqKIcT2tB5berE0H69pCXFt46xZ/view" TargetMode="External"/><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hyperlink" Target="http://drive.google.com/file/d/1-5EinBX_xZ9SvQgUZe4jgXGjvxzvl1HW/view" TargetMode="External"/><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hyperlink" Target="http://drive.google.com/file/d/1j0JpO6bIsyfAUaWUgLU9Ts9agH6-k5J2/view" TargetMode="External"/><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9.jpg"/><Relationship Id="rId5" Type="http://schemas.openxmlformats.org/officeDocument/2006/relationships/image" Target="../media/image16.png"/><Relationship Id="rId6" Type="http://schemas.openxmlformats.org/officeDocument/2006/relationships/hyperlink" Target="http://drive.google.com/file/d/1DZwEK-0H48SYC2TIyABcRRuJ_inoU9I0/view" TargetMode="External"/><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p1"/>
          <p:cNvSpPr txBox="1"/>
          <p:nvPr>
            <p:ph type="title"/>
          </p:nvPr>
        </p:nvSpPr>
        <p:spPr>
          <a:xfrm>
            <a:off x="5394960" y="1352549"/>
            <a:ext cx="3737268" cy="38385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8000"/>
              <a:buFont typeface="Trebuchet MS"/>
              <a:buNone/>
            </a:pPr>
            <a:r>
              <a:rPr b="1" lang="it-IT" sz="8000"/>
              <a:t>Un tasso in città</a:t>
            </a:r>
            <a:endParaRPr/>
          </a:p>
        </p:txBody>
      </p:sp>
      <p:sp>
        <p:nvSpPr>
          <p:cNvPr id="167" name="Google Shape;167;p1"/>
          <p:cNvSpPr txBox="1"/>
          <p:nvPr/>
        </p:nvSpPr>
        <p:spPr>
          <a:xfrm>
            <a:off x="8511150" y="5920825"/>
            <a:ext cx="3582300" cy="806400"/>
          </a:xfrm>
          <a:prstGeom prst="rect">
            <a:avLst/>
          </a:prstGeom>
          <a:noFill/>
          <a:ln>
            <a:noFill/>
          </a:ln>
        </p:spPr>
        <p:txBody>
          <a:bodyPr anchorCtr="0" anchor="t" bIns="45700" lIns="91425" spcFirstLastPara="1" rIns="91425" wrap="square" tIns="45700">
            <a:normAutofit/>
          </a:bodyPr>
          <a:lstStyle/>
          <a:p>
            <a:pPr indent="-91440" lvl="0" marL="0" marR="0" rtl="0" algn="l">
              <a:spcBef>
                <a:spcPts val="0"/>
              </a:spcBef>
              <a:spcAft>
                <a:spcPts val="0"/>
              </a:spcAft>
              <a:buClr>
                <a:schemeClr val="accent1"/>
              </a:buClr>
              <a:buSzPts val="1440"/>
              <a:buFont typeface="Noto Sans Symbols"/>
              <a:buChar char="►"/>
            </a:pPr>
            <a:r>
              <a:rPr b="1" i="0" lang="it-IT" sz="1800" u="none" cap="none" strike="noStrike">
                <a:solidFill>
                  <a:srgbClr val="3F3F3F"/>
                </a:solidFill>
                <a:latin typeface="Trebuchet MS"/>
                <a:ea typeface="Trebuchet MS"/>
                <a:cs typeface="Trebuchet MS"/>
                <a:sym typeface="Trebuchet MS"/>
              </a:rPr>
              <a:t>Laura Presa, Elena Bombelli, Alessia Bosi, Nina Montanari.</a:t>
            </a:r>
            <a:endParaRPr/>
          </a:p>
        </p:txBody>
      </p:sp>
      <p:pic>
        <p:nvPicPr>
          <p:cNvPr id="168" name="Google Shape;168;p1"/>
          <p:cNvPicPr preferRelativeResize="0"/>
          <p:nvPr/>
        </p:nvPicPr>
        <p:blipFill rotWithShape="1">
          <a:blip r:embed="rId3">
            <a:alphaModFix/>
          </a:blip>
          <a:srcRect b="-2" l="9143" r="14164" t="0"/>
          <a:stretch/>
        </p:blipFill>
        <p:spPr>
          <a:xfrm>
            <a:off x="20" y="-1"/>
            <a:ext cx="5394940" cy="6858001"/>
          </a:xfrm>
          <a:custGeom>
            <a:rect b="b" l="l" r="r" t="t"/>
            <a:pathLst>
              <a:path extrusionOk="0" h="6858000" w="5394960">
                <a:moveTo>
                  <a:pt x="842596" y="0"/>
                </a:moveTo>
                <a:lnTo>
                  <a:pt x="5394960" y="0"/>
                </a:lnTo>
                <a:lnTo>
                  <a:pt x="5394960" y="21851"/>
                </a:lnTo>
                <a:lnTo>
                  <a:pt x="4365943" y="6858000"/>
                </a:lnTo>
                <a:lnTo>
                  <a:pt x="0" y="6858000"/>
                </a:lnTo>
                <a:lnTo>
                  <a:pt x="0" y="5666154"/>
                </a:lnTo>
                <a:close/>
              </a:path>
            </a:pathLst>
          </a:custGeom>
          <a:noFill/>
          <a:ln>
            <a:noFill/>
          </a:ln>
        </p:spPr>
      </p:pic>
      <p:sp>
        <p:nvSpPr>
          <p:cNvPr id="169" name="Google Shape;169;p1"/>
          <p:cNvSpPr/>
          <p:nvPr/>
        </p:nvSpPr>
        <p:spPr>
          <a:xfrm rot="10800000">
            <a:off x="0" y="0"/>
            <a:ext cx="842596" cy="5666154"/>
          </a:xfrm>
          <a:prstGeom prst="triangle">
            <a:avLst>
              <a:gd fmla="val 10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 name="Shape 305"/>
        <p:cNvGrpSpPr/>
        <p:nvPr/>
      </p:nvGrpSpPr>
      <p:grpSpPr>
        <a:xfrm>
          <a:off x="0" y="0"/>
          <a:ext cx="0" cy="0"/>
          <a:chOff x="0" y="0"/>
          <a:chExt cx="0" cy="0"/>
        </a:xfrm>
      </p:grpSpPr>
      <p:grpSp>
        <p:nvGrpSpPr>
          <p:cNvPr id="306" name="Google Shape;306;p10"/>
          <p:cNvGrpSpPr/>
          <p:nvPr/>
        </p:nvGrpSpPr>
        <p:grpSpPr>
          <a:xfrm>
            <a:off x="0" y="-8467"/>
            <a:ext cx="12192000" cy="6866467"/>
            <a:chOff x="0" y="-8467"/>
            <a:chExt cx="12192000" cy="6866467"/>
          </a:xfrm>
        </p:grpSpPr>
        <p:cxnSp>
          <p:nvCxnSpPr>
            <p:cNvPr id="307" name="Google Shape;307;p10"/>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08" name="Google Shape;308;p10"/>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09" name="Google Shape;309;p1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10" name="Google Shape;310;p1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11" name="Google Shape;311;p10"/>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13" name="Google Shape;313;p10"/>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4" name="Google Shape;314;p1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15" name="Google Shape;315;p10"/>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0"/>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7" name="Google Shape;317;p10"/>
          <p:cNvPicPr preferRelativeResize="0"/>
          <p:nvPr>
            <p:ph idx="1" type="body"/>
          </p:nvPr>
        </p:nvPicPr>
        <p:blipFill rotWithShape="1">
          <a:blip r:embed="rId3">
            <a:alphaModFix/>
          </a:blip>
          <a:srcRect b="13561" l="0" r="0" t="1852"/>
          <a:stretch/>
        </p:blipFill>
        <p:spPr>
          <a:xfrm>
            <a:off x="20" y="10"/>
            <a:ext cx="12191980" cy="6857990"/>
          </a:xfrm>
          <a:prstGeom prst="rect">
            <a:avLst/>
          </a:prstGeom>
          <a:noFill/>
          <a:ln>
            <a:noFill/>
          </a:ln>
        </p:spPr>
      </p:pic>
      <p:sp>
        <p:nvSpPr>
          <p:cNvPr id="318" name="Google Shape;318;p10"/>
          <p:cNvSpPr txBox="1"/>
          <p:nvPr/>
        </p:nvSpPr>
        <p:spPr>
          <a:xfrm>
            <a:off x="55032" y="89049"/>
            <a:ext cx="4555200" cy="67419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it-IT" sz="2400" u="none" cap="none" strike="noStrike">
                <a:solidFill>
                  <a:schemeClr val="lt1"/>
                </a:solidFill>
                <a:latin typeface="Trebuchet MS"/>
                <a:ea typeface="Trebuchet MS"/>
                <a:cs typeface="Trebuchet MS"/>
                <a:sym typeface="Trebuchet MS"/>
              </a:rPr>
              <a:t>Mi chiamo Fortevento, e sono un giovane tasso che vive nelle colline, nei pressi di una grande città chiamata Firenze. Il mio nome, come intuirete, deriva dal tempaccio che c’era quando sono nato e così la mamma non ha avuto dubbi su come mi sarei chiamato. Annuso l’aria e non ricordo di aver mai sentito i profumi così intensi da </a:t>
            </a:r>
            <a:r>
              <a:rPr b="1" lang="it-IT" sz="2400">
                <a:solidFill>
                  <a:schemeClr val="lt1"/>
                </a:solidFill>
                <a:latin typeface="Trebuchet MS"/>
                <a:ea typeface="Trebuchet MS"/>
                <a:cs typeface="Trebuchet MS"/>
                <a:sym typeface="Trebuchet MS"/>
              </a:rPr>
              <a:t>colpire</a:t>
            </a:r>
            <a:r>
              <a:rPr b="1" i="0" lang="it-IT" sz="2400" u="none" cap="none" strike="noStrike">
                <a:solidFill>
                  <a:schemeClr val="lt1"/>
                </a:solidFill>
                <a:latin typeface="Trebuchet MS"/>
                <a:ea typeface="Trebuchet MS"/>
                <a:cs typeface="Trebuchet MS"/>
                <a:sym typeface="Trebuchet MS"/>
              </a:rPr>
              <a:t> i miei animaleschi sensi con tanto furore. Un’esplosione di fragranze che unite, formano quello che della natura ne è l’odore. </a:t>
            </a:r>
            <a:endParaRPr/>
          </a:p>
        </p:txBody>
      </p:sp>
      <p:pic>
        <p:nvPicPr>
          <p:cNvPr id="319" name="Google Shape;319;p10" title="A_4.mp3">
            <a:hlinkClick r:id="rId4"/>
          </p:cNvPr>
          <p:cNvPicPr preferRelativeResize="0"/>
          <p:nvPr/>
        </p:nvPicPr>
        <p:blipFill>
          <a:blip r:embed="rId5">
            <a:alphaModFix/>
          </a:blip>
          <a:stretch>
            <a:fillRect/>
          </a:stretch>
        </p:blipFill>
        <p:spPr>
          <a:xfrm>
            <a:off x="4707100" y="153450"/>
            <a:ext cx="457200" cy="457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grpSp>
        <p:nvGrpSpPr>
          <p:cNvPr id="324" name="Google Shape;324;p11"/>
          <p:cNvGrpSpPr/>
          <p:nvPr/>
        </p:nvGrpSpPr>
        <p:grpSpPr>
          <a:xfrm>
            <a:off x="0" y="-8467"/>
            <a:ext cx="12192000" cy="6866467"/>
            <a:chOff x="0" y="-8467"/>
            <a:chExt cx="12192000" cy="6866467"/>
          </a:xfrm>
        </p:grpSpPr>
        <p:cxnSp>
          <p:nvCxnSpPr>
            <p:cNvPr id="325" name="Google Shape;325;p1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26" name="Google Shape;326;p1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27" name="Google Shape;327;p1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28" name="Google Shape;328;p1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9" name="Google Shape;329;p11"/>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31" name="Google Shape;331;p1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32" name="Google Shape;332;p1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33" name="Google Shape;333;p1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5" name="Google Shape;335;p11"/>
          <p:cNvPicPr preferRelativeResize="0"/>
          <p:nvPr>
            <p:ph idx="1" type="body"/>
          </p:nvPr>
        </p:nvPicPr>
        <p:blipFill rotWithShape="1">
          <a:blip r:embed="rId3">
            <a:alphaModFix/>
          </a:blip>
          <a:srcRect b="0" l="4369" r="6743" t="0"/>
          <a:stretch/>
        </p:blipFill>
        <p:spPr>
          <a:xfrm>
            <a:off x="20" y="10"/>
            <a:ext cx="12192000" cy="6858000"/>
          </a:xfrm>
          <a:prstGeom prst="rect">
            <a:avLst/>
          </a:prstGeom>
          <a:noFill/>
          <a:ln>
            <a:noFill/>
          </a:ln>
        </p:spPr>
      </p:pic>
      <p:sp>
        <p:nvSpPr>
          <p:cNvPr id="336" name="Google Shape;336;p11"/>
          <p:cNvSpPr txBox="1"/>
          <p:nvPr/>
        </p:nvSpPr>
        <p:spPr>
          <a:xfrm>
            <a:off x="110309" y="121044"/>
            <a:ext cx="7432765" cy="304698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it-IT" sz="2400" u="none" cap="none" strike="noStrike">
                <a:solidFill>
                  <a:schemeClr val="dk1"/>
                </a:solidFill>
                <a:latin typeface="Trebuchet MS"/>
                <a:ea typeface="Trebuchet MS"/>
                <a:cs typeface="Trebuchet MS"/>
                <a:sym typeface="Trebuchet MS"/>
              </a:rPr>
              <a:t>Mi muovo furtivo, riconosco il profumo delle primule e dei funghi prataioli che mi avvisa che la primavera è arrivata, sento il rumore delle foglioline appena germogliate sugli alberi, mosse dal vento e sento il calore dei primi raggi del sole che si fanno strada nell’alba e che riscaldano la mia pelliccia. </a:t>
            </a:r>
            <a:endParaRPr/>
          </a:p>
          <a:p>
            <a:pPr indent="0" lvl="0" marL="0" marR="0" rtl="0" algn="just">
              <a:spcBef>
                <a:spcPts val="0"/>
              </a:spcBef>
              <a:spcAft>
                <a:spcPts val="0"/>
              </a:spcAft>
              <a:buNone/>
            </a:pPr>
            <a:r>
              <a:t/>
            </a:r>
            <a:endParaRPr b="1" i="0" sz="2400" u="none" cap="none" strike="noStrike">
              <a:solidFill>
                <a:schemeClr val="dk1"/>
              </a:solidFill>
              <a:latin typeface="Trebuchet MS"/>
              <a:ea typeface="Trebuchet MS"/>
              <a:cs typeface="Trebuchet MS"/>
              <a:sym typeface="Trebuchet MS"/>
            </a:endParaRPr>
          </a:p>
        </p:txBody>
      </p:sp>
      <p:pic>
        <p:nvPicPr>
          <p:cNvPr id="337" name="Google Shape;337;p11" title="A_5.mp3">
            <a:hlinkClick r:id="rId4"/>
          </p:cNvPr>
          <p:cNvPicPr preferRelativeResize="0"/>
          <p:nvPr/>
        </p:nvPicPr>
        <p:blipFill>
          <a:blip r:embed="rId5">
            <a:alphaModFix/>
          </a:blip>
          <a:stretch>
            <a:fillRect/>
          </a:stretch>
        </p:blipFill>
        <p:spPr>
          <a:xfrm>
            <a:off x="7489925" y="162875"/>
            <a:ext cx="457200" cy="45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12"/>
          <p:cNvSpPr/>
          <p:nvPr/>
        </p:nvSpPr>
        <p:spPr>
          <a:xfrm>
            <a:off x="3176" y="0"/>
            <a:ext cx="1218564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343" name="Google Shape;343;p12"/>
          <p:cNvSpPr/>
          <p:nvPr/>
        </p:nvSpPr>
        <p:spPr>
          <a:xfrm rot="10800000">
            <a:off x="0" y="0"/>
            <a:ext cx="842596" cy="5666154"/>
          </a:xfrm>
          <a:prstGeom prst="triangle">
            <a:avLst>
              <a:gd fmla="val 100000" name="adj"/>
            </a:avLst>
          </a:prstGeom>
          <a:solidFill>
            <a:srgbClr val="5C3F35">
              <a:alpha val="8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
          <p:cNvSpPr txBox="1"/>
          <p:nvPr>
            <p:ph idx="1" type="body"/>
          </p:nvPr>
        </p:nvSpPr>
        <p:spPr>
          <a:xfrm>
            <a:off x="717550" y="143300"/>
            <a:ext cx="6529500" cy="6561300"/>
          </a:xfrm>
          <a:prstGeom prst="rect">
            <a:avLst/>
          </a:prstGeom>
          <a:noFill/>
          <a:ln>
            <a:noFill/>
          </a:ln>
        </p:spPr>
        <p:txBody>
          <a:bodyPr anchorCtr="0" anchor="t" bIns="45700" lIns="91425" spcFirstLastPara="1" rIns="91425" wrap="square" tIns="45700">
            <a:noAutofit/>
          </a:bodyPr>
          <a:lstStyle/>
          <a:p>
            <a:pPr indent="-373380" lvl="0" marL="342900" rtl="0" algn="just">
              <a:spcBef>
                <a:spcPts val="0"/>
              </a:spcBef>
              <a:spcAft>
                <a:spcPts val="0"/>
              </a:spcAft>
              <a:buSzPts val="2400"/>
              <a:buChar char="►"/>
            </a:pPr>
            <a:r>
              <a:rPr b="1" lang="it-IT" sz="2400"/>
              <a:t>Ma c’è qualche cosa di strano, manca un odore, da sempre pressante e che di pericolo ne è un indicatore costante. L’aroma che il mio fidato naso non riconosce è quello dell’uomo, e anche i rumori che solitamente provengono dalle sue tane di cemento a fondovalle non sento più.</a:t>
            </a:r>
            <a:endParaRPr b="1" sz="2400"/>
          </a:p>
          <a:p>
            <a:pPr indent="-373380" lvl="0" marL="342900" rtl="0" algn="just">
              <a:spcBef>
                <a:spcPts val="0"/>
              </a:spcBef>
              <a:spcAft>
                <a:spcPts val="0"/>
              </a:spcAft>
              <a:buSzPts val="2400"/>
              <a:buChar char="►"/>
            </a:pPr>
            <a:r>
              <a:rPr b="1" lang="it-IT" sz="2400"/>
              <a:t>Cosa sarà mai successo!</a:t>
            </a:r>
            <a:endParaRPr b="1" sz="2400"/>
          </a:p>
          <a:p>
            <a:pPr indent="-373380" lvl="0" marL="342900" rtl="0" algn="just">
              <a:spcBef>
                <a:spcPts val="0"/>
              </a:spcBef>
              <a:spcAft>
                <a:spcPts val="0"/>
              </a:spcAft>
              <a:buSzPts val="2400"/>
              <a:buChar char="►"/>
            </a:pPr>
            <a:r>
              <a:rPr b="1" lang="it-IT" sz="2400"/>
              <a:t>L’uomo, da sempre con le sue trappole, i suoi macchinari e i suoi rumori, disturba la quiete del bosco, rubandoci il nostro territorio, tagliando i nostri alberi e portando la distruzione delle nostre tane e la morte di molti ospiti del bosco. Convivere con l’uomo non è per niente facile, preferirei di gran lunga imbattermi in un lupo. </a:t>
            </a:r>
            <a:endParaRPr sz="2400"/>
          </a:p>
          <a:p>
            <a:pPr indent="-220980" lvl="0" marL="342900" rtl="0" algn="just">
              <a:spcBef>
                <a:spcPts val="1000"/>
              </a:spcBef>
              <a:spcAft>
                <a:spcPts val="0"/>
              </a:spcAft>
              <a:buSzPts val="1920"/>
              <a:buNone/>
            </a:pPr>
            <a:r>
              <a:t/>
            </a:r>
            <a:endParaRPr b="1" sz="2400"/>
          </a:p>
        </p:txBody>
      </p:sp>
      <p:pic>
        <p:nvPicPr>
          <p:cNvPr id="345" name="Google Shape;345;p12"/>
          <p:cNvPicPr preferRelativeResize="0"/>
          <p:nvPr/>
        </p:nvPicPr>
        <p:blipFill rotWithShape="1">
          <a:blip r:embed="rId3">
            <a:alphaModFix/>
          </a:blip>
          <a:srcRect b="1" l="0" r="8836" t="0"/>
          <a:stretch/>
        </p:blipFill>
        <p:spPr>
          <a:xfrm>
            <a:off x="7359552" y="0"/>
            <a:ext cx="4708524" cy="3439901"/>
          </a:xfrm>
          <a:prstGeom prst="rect">
            <a:avLst/>
          </a:prstGeom>
          <a:noFill/>
          <a:ln>
            <a:noFill/>
          </a:ln>
        </p:spPr>
      </p:pic>
      <p:pic>
        <p:nvPicPr>
          <p:cNvPr id="346" name="Google Shape;346;p12"/>
          <p:cNvPicPr preferRelativeResize="0"/>
          <p:nvPr/>
        </p:nvPicPr>
        <p:blipFill rotWithShape="1">
          <a:blip r:embed="rId4">
            <a:alphaModFix/>
          </a:blip>
          <a:srcRect b="0" l="19198" r="4401" t="0"/>
          <a:stretch/>
        </p:blipFill>
        <p:spPr>
          <a:xfrm>
            <a:off x="7423185" y="3439901"/>
            <a:ext cx="4644890" cy="3211524"/>
          </a:xfrm>
          <a:prstGeom prst="rect">
            <a:avLst/>
          </a:prstGeom>
          <a:noFill/>
          <a:ln>
            <a:noFill/>
          </a:ln>
        </p:spPr>
      </p:pic>
      <p:pic>
        <p:nvPicPr>
          <p:cNvPr id="347" name="Google Shape;347;p12" title="E_audio12.mp3">
            <a:hlinkClick r:id="rId5"/>
          </p:cNvPr>
          <p:cNvPicPr preferRelativeResize="0"/>
          <p:nvPr/>
        </p:nvPicPr>
        <p:blipFill>
          <a:blip r:embed="rId6">
            <a:alphaModFix/>
          </a:blip>
          <a:stretch>
            <a:fillRect/>
          </a:stretch>
        </p:blipFill>
        <p:spPr>
          <a:xfrm>
            <a:off x="104625" y="143300"/>
            <a:ext cx="457200" cy="45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1" name="Shape 351"/>
        <p:cNvGrpSpPr/>
        <p:nvPr/>
      </p:nvGrpSpPr>
      <p:grpSpPr>
        <a:xfrm>
          <a:off x="0" y="0"/>
          <a:ext cx="0" cy="0"/>
          <a:chOff x="0" y="0"/>
          <a:chExt cx="0" cy="0"/>
        </a:xfrm>
      </p:grpSpPr>
      <p:pic>
        <p:nvPicPr>
          <p:cNvPr id="352" name="Google Shape;352;p13"/>
          <p:cNvPicPr preferRelativeResize="0"/>
          <p:nvPr/>
        </p:nvPicPr>
        <p:blipFill rotWithShape="1">
          <a:blip r:embed="rId3">
            <a:alphaModFix/>
          </a:blip>
          <a:srcRect b="0" l="10102" r="13078" t="0"/>
          <a:stretch/>
        </p:blipFill>
        <p:spPr>
          <a:xfrm>
            <a:off x="4269854" y="-1"/>
            <a:ext cx="7922146" cy="6858001"/>
          </a:xfrm>
          <a:custGeom>
            <a:rect b="b" l="l" r="r" t="t"/>
            <a:pathLst>
              <a:path extrusionOk="0" h="6858001" w="7922146">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ln>
            <a:noFill/>
          </a:ln>
        </p:spPr>
      </p:pic>
      <p:sp>
        <p:nvSpPr>
          <p:cNvPr id="353" name="Google Shape;353;p13"/>
          <p:cNvSpPr txBox="1"/>
          <p:nvPr>
            <p:ph idx="1" type="body"/>
          </p:nvPr>
        </p:nvSpPr>
        <p:spPr>
          <a:xfrm>
            <a:off x="56600" y="347975"/>
            <a:ext cx="4710000" cy="6104400"/>
          </a:xfrm>
          <a:prstGeom prst="rect">
            <a:avLst/>
          </a:prstGeom>
          <a:noFill/>
          <a:ln>
            <a:noFill/>
          </a:ln>
        </p:spPr>
        <p:txBody>
          <a:bodyPr anchorCtr="0" anchor="t" bIns="45700" lIns="91425" spcFirstLastPara="1" rIns="91425" wrap="square" tIns="45700">
            <a:noAutofit/>
          </a:bodyPr>
          <a:lstStyle/>
          <a:p>
            <a:pPr indent="-342900" lvl="0" marL="342900" rtl="0" algn="just">
              <a:lnSpc>
                <a:spcPct val="90000"/>
              </a:lnSpc>
              <a:spcBef>
                <a:spcPts val="0"/>
              </a:spcBef>
              <a:spcAft>
                <a:spcPts val="0"/>
              </a:spcAft>
              <a:buSzPts val="1920"/>
              <a:buChar char="►"/>
            </a:pPr>
            <a:r>
              <a:rPr b="1" lang="it-IT" sz="2400"/>
              <a:t>Ma si sa, la curiosità che caratterizza noi animali e che spesso ci fa finire nei guai mi spinge giù dalla mia collina in direzione di Firenze. Il fiuto mi indica la via da seguire. L’erba è alta e fitta, segno che nessuno l’ha tagliata, anche questo è strano, solitamente in questa stagione l’uomo raccoglie l’erba per nutrire le mucche che rinchiude nelle grandi stalle. Io di certo preferisco gironzolare libero per i boschi a cacciare topolini o a cercare i dolci alveari da sgranocchiare.</a:t>
            </a:r>
            <a:endParaRPr/>
          </a:p>
          <a:p>
            <a:pPr indent="-220980" lvl="0" marL="342900" rtl="0" algn="just">
              <a:lnSpc>
                <a:spcPct val="90000"/>
              </a:lnSpc>
              <a:spcBef>
                <a:spcPts val="1000"/>
              </a:spcBef>
              <a:spcAft>
                <a:spcPts val="0"/>
              </a:spcAft>
              <a:buSzPts val="1920"/>
              <a:buNone/>
            </a:pPr>
            <a:r>
              <a:t/>
            </a:r>
            <a:endParaRPr b="1" sz="2400"/>
          </a:p>
        </p:txBody>
      </p:sp>
      <p:cxnSp>
        <p:nvCxnSpPr>
          <p:cNvPr id="354" name="Google Shape;354;p1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55" name="Google Shape;355;p1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56" name="Google Shape;356;p1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57" name="Google Shape;357;p1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58" name="Google Shape;358;p13"/>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46666"/>
            </a:srgbClr>
          </a:solidFill>
          <a:ln>
            <a:noFill/>
          </a:ln>
        </p:spPr>
      </p:sp>
      <p:sp>
        <p:nvSpPr>
          <p:cNvPr id="360" name="Google Shape;360;p1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61" name="Google Shape;361;p1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62" name="Google Shape;362;p1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3" name="Google Shape;363;p13" title="E_audio 13.mp3">
            <a:hlinkClick r:id="rId4"/>
          </p:cNvPr>
          <p:cNvPicPr preferRelativeResize="0"/>
          <p:nvPr/>
        </p:nvPicPr>
        <p:blipFill>
          <a:blip r:embed="rId5">
            <a:alphaModFix/>
          </a:blip>
          <a:stretch>
            <a:fillRect/>
          </a:stretch>
        </p:blipFill>
        <p:spPr>
          <a:xfrm>
            <a:off x="5376100" y="4009050"/>
            <a:ext cx="457200" cy="45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67" name="Shape 367"/>
        <p:cNvGrpSpPr/>
        <p:nvPr/>
      </p:nvGrpSpPr>
      <p:grpSpPr>
        <a:xfrm>
          <a:off x="0" y="0"/>
          <a:ext cx="0" cy="0"/>
          <a:chOff x="0" y="0"/>
          <a:chExt cx="0" cy="0"/>
        </a:xfrm>
      </p:grpSpPr>
      <p:sp>
        <p:nvSpPr>
          <p:cNvPr id="368" name="Google Shape;368;p14"/>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pic>
        <p:nvPicPr>
          <p:cNvPr id="369" name="Google Shape;369;p14"/>
          <p:cNvPicPr preferRelativeResize="0"/>
          <p:nvPr/>
        </p:nvPicPr>
        <p:blipFill rotWithShape="1">
          <a:blip r:embed="rId3">
            <a:alphaModFix amt="40000"/>
          </a:blip>
          <a:srcRect b="11132" l="0" r="0" t="4598"/>
          <a:stretch/>
        </p:blipFill>
        <p:spPr>
          <a:xfrm>
            <a:off x="20" y="10"/>
            <a:ext cx="12191980" cy="6857990"/>
          </a:xfrm>
          <a:prstGeom prst="rect">
            <a:avLst/>
          </a:prstGeom>
          <a:noFill/>
          <a:ln>
            <a:noFill/>
          </a:ln>
        </p:spPr>
      </p:pic>
      <p:sp>
        <p:nvSpPr>
          <p:cNvPr id="370" name="Google Shape;370;p14"/>
          <p:cNvSpPr txBox="1"/>
          <p:nvPr>
            <p:ph idx="1" type="body"/>
          </p:nvPr>
        </p:nvSpPr>
        <p:spPr>
          <a:xfrm>
            <a:off x="118534" y="90489"/>
            <a:ext cx="11832166" cy="3880773"/>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SzPts val="1920"/>
              <a:buChar char="►"/>
            </a:pPr>
            <a:r>
              <a:rPr b="1" lang="it-IT" sz="2400"/>
              <a:t>Il terreno sotto le mie zampe diventa più duro, e mi ritrovo sul ciglio di quello che sembra un fiume, ma non è fatto di acqua, è di solida pietra nera e solitamente, l’uomo la percorre usando grandi carri veloci di tutti i colori che rendono l’aria fetida e irrespirabile. Tanti miei amici sono morti travolti nel tentativo di raggiungere l’altra sponda, l’estate scorsa è toccato proprio a Rosicchio, un tasso della mia età vicino di tana, era anche riuscito a ritornare alla collina, ma le ferite che aveva riportato erano troppo gravi e non si è più risvegliato.</a:t>
            </a:r>
            <a:endParaRPr b="1" sz="2400">
              <a:solidFill>
                <a:srgbClr val="FFFFFF"/>
              </a:solidFill>
            </a:endParaRPr>
          </a:p>
        </p:txBody>
      </p:sp>
      <p:pic>
        <p:nvPicPr>
          <p:cNvPr id="371" name="Google Shape;371;p14" title="E_audio-14.mp3">
            <a:hlinkClick r:id="rId4"/>
          </p:cNvPr>
          <p:cNvPicPr preferRelativeResize="0"/>
          <p:nvPr/>
        </p:nvPicPr>
        <p:blipFill>
          <a:blip r:embed="rId5">
            <a:alphaModFix/>
          </a:blip>
          <a:stretch>
            <a:fillRect/>
          </a:stretch>
        </p:blipFill>
        <p:spPr>
          <a:xfrm>
            <a:off x="73925" y="569800"/>
            <a:ext cx="457200" cy="457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5" name="Shape 375"/>
        <p:cNvGrpSpPr/>
        <p:nvPr/>
      </p:nvGrpSpPr>
      <p:grpSpPr>
        <a:xfrm>
          <a:off x="0" y="0"/>
          <a:ext cx="0" cy="0"/>
          <a:chOff x="0" y="0"/>
          <a:chExt cx="0" cy="0"/>
        </a:xfrm>
      </p:grpSpPr>
      <p:grpSp>
        <p:nvGrpSpPr>
          <p:cNvPr id="376" name="Google Shape;376;p15"/>
          <p:cNvGrpSpPr/>
          <p:nvPr/>
        </p:nvGrpSpPr>
        <p:grpSpPr>
          <a:xfrm>
            <a:off x="0" y="-8467"/>
            <a:ext cx="12192000" cy="6866467"/>
            <a:chOff x="0" y="-8467"/>
            <a:chExt cx="12192000" cy="6866467"/>
          </a:xfrm>
        </p:grpSpPr>
        <p:cxnSp>
          <p:nvCxnSpPr>
            <p:cNvPr id="377" name="Google Shape;377;p15"/>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78" name="Google Shape;378;p15"/>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79" name="Google Shape;379;p15"/>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80" name="Google Shape;380;p15"/>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81" name="Google Shape;381;p15"/>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5"/>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83" name="Google Shape;383;p15"/>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84" name="Google Shape;384;p15"/>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85" name="Google Shape;385;p15"/>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5"/>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Risultato immagini per strada  e rana" id="387" name="Google Shape;387;p15"/>
          <p:cNvPicPr preferRelativeResize="0"/>
          <p:nvPr>
            <p:ph idx="1" type="body"/>
          </p:nvPr>
        </p:nvPicPr>
        <p:blipFill rotWithShape="1">
          <a:blip r:embed="rId3">
            <a:alphaModFix/>
          </a:blip>
          <a:srcRect b="0" l="0" r="0" t="15730"/>
          <a:stretch/>
        </p:blipFill>
        <p:spPr>
          <a:xfrm>
            <a:off x="20" y="10"/>
            <a:ext cx="12191980" cy="6857990"/>
          </a:xfrm>
          <a:prstGeom prst="rect">
            <a:avLst/>
          </a:prstGeom>
          <a:noFill/>
          <a:ln>
            <a:noFill/>
          </a:ln>
        </p:spPr>
      </p:pic>
      <p:sp>
        <p:nvSpPr>
          <p:cNvPr id="388" name="Google Shape;388;p15"/>
          <p:cNvSpPr txBox="1"/>
          <p:nvPr/>
        </p:nvSpPr>
        <p:spPr>
          <a:xfrm>
            <a:off x="-624" y="0"/>
            <a:ext cx="12189448" cy="420115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it-IT" sz="2400" u="none" cap="none" strike="noStrike">
                <a:solidFill>
                  <a:schemeClr val="dk1"/>
                </a:solidFill>
                <a:latin typeface="Trebuchet MS"/>
                <a:ea typeface="Trebuchet MS"/>
                <a:cs typeface="Trebuchet MS"/>
                <a:sym typeface="Trebuchet MS"/>
              </a:rPr>
              <a:t>Improvvisamente una rana si avvicina e mi invita ad attraversare:</a:t>
            </a:r>
            <a:endParaRPr/>
          </a:p>
          <a:p>
            <a:pPr indent="0" lvl="0" marL="0" marR="0" rtl="0" algn="just">
              <a:spcBef>
                <a:spcPts val="0"/>
              </a:spcBef>
              <a:spcAft>
                <a:spcPts val="0"/>
              </a:spcAft>
              <a:buNone/>
            </a:pPr>
            <a:r>
              <a:t/>
            </a:r>
            <a:endParaRPr b="1" i="0" sz="900" u="none" cap="none" strike="noStrike">
              <a:solidFill>
                <a:schemeClr val="dk1"/>
              </a:solidFill>
              <a:latin typeface="Trebuchet MS"/>
              <a:ea typeface="Trebuchet MS"/>
              <a:cs typeface="Trebuchet MS"/>
              <a:sym typeface="Trebuchet MS"/>
            </a:endParaRPr>
          </a:p>
          <a:p>
            <a:pPr indent="0" lvl="0" marL="0" marR="0" rtl="0" algn="just">
              <a:spcBef>
                <a:spcPts val="0"/>
              </a:spcBef>
              <a:spcAft>
                <a:spcPts val="0"/>
              </a:spcAft>
              <a:buNone/>
            </a:pPr>
            <a:r>
              <a:rPr b="1" i="0" lang="it-IT" sz="2400" u="none" cap="none" strike="noStrike">
                <a:solidFill>
                  <a:schemeClr val="dk1"/>
                </a:solidFill>
                <a:highlight>
                  <a:srgbClr val="FFFF00"/>
                </a:highlight>
                <a:latin typeface="Trebuchet MS"/>
                <a:ea typeface="Trebuchet MS"/>
                <a:cs typeface="Trebuchet MS"/>
                <a:sym typeface="Trebuchet MS"/>
              </a:rPr>
              <a:t>Rana: </a:t>
            </a:r>
            <a:r>
              <a:rPr b="1" i="0" lang="it-IT" sz="2400" u="none" cap="none" strike="noStrike">
                <a:solidFill>
                  <a:schemeClr val="dk1"/>
                </a:solidFill>
                <a:latin typeface="Trebuchet MS"/>
                <a:ea typeface="Trebuchet MS"/>
                <a:cs typeface="Trebuchet MS"/>
                <a:sym typeface="Trebuchet MS"/>
              </a:rPr>
              <a:t>CRA! CRA! ciao, guarda che puoi attraversare tranquillamente la strada nera dell’uomo, è da diverse lune che non è percorsa dai suoi veloci carri, in queste settimane, centinaia di noi hanno attraversato con successo per raggiungere lo stagno  e deporre le uova senza alcun pericolo. </a:t>
            </a:r>
            <a:endParaRPr/>
          </a:p>
          <a:p>
            <a:pPr indent="0" lvl="0" marL="0" marR="0" rtl="0" algn="just">
              <a:spcBef>
                <a:spcPts val="0"/>
              </a:spcBef>
              <a:spcAft>
                <a:spcPts val="0"/>
              </a:spcAft>
              <a:buNone/>
            </a:pPr>
            <a:r>
              <a:rPr b="1" i="0" lang="it-IT" sz="2400" u="none" cap="none" strike="noStrike">
                <a:solidFill>
                  <a:schemeClr val="dk1"/>
                </a:solidFill>
                <a:highlight>
                  <a:srgbClr val="00FF00"/>
                </a:highlight>
                <a:latin typeface="Trebuchet MS"/>
                <a:ea typeface="Trebuchet MS"/>
                <a:cs typeface="Trebuchet MS"/>
                <a:sym typeface="Trebuchet MS"/>
              </a:rPr>
              <a:t>Tasso: </a:t>
            </a:r>
            <a:r>
              <a:rPr b="1" i="0" lang="it-IT" sz="2400" u="none" cap="none" strike="noStrike">
                <a:solidFill>
                  <a:schemeClr val="dk1"/>
                </a:solidFill>
                <a:latin typeface="Trebuchet MS"/>
                <a:ea typeface="Trebuchet MS"/>
                <a:cs typeface="Trebuchet MS"/>
                <a:sym typeface="Trebuchet MS"/>
              </a:rPr>
              <a:t>Ma tu sai cosa è successo, non è che non si sono ancora svegliati dal letargo invernale forse?</a:t>
            </a:r>
            <a:endParaRPr/>
          </a:p>
          <a:p>
            <a:pPr indent="0" lvl="0" marL="0" marR="0" rtl="0" algn="just">
              <a:spcBef>
                <a:spcPts val="0"/>
              </a:spcBef>
              <a:spcAft>
                <a:spcPts val="0"/>
              </a:spcAft>
              <a:buNone/>
            </a:pPr>
            <a:r>
              <a:rPr b="1" i="0" lang="it-IT" sz="2400" u="none" cap="none" strike="noStrike">
                <a:solidFill>
                  <a:schemeClr val="dk1"/>
                </a:solidFill>
                <a:highlight>
                  <a:srgbClr val="FFFF00"/>
                </a:highlight>
                <a:latin typeface="Trebuchet MS"/>
                <a:ea typeface="Trebuchet MS"/>
                <a:cs typeface="Trebuchet MS"/>
                <a:sym typeface="Trebuchet MS"/>
              </a:rPr>
              <a:t>Rana: </a:t>
            </a:r>
            <a:r>
              <a:rPr b="1" i="0" lang="it-IT" sz="2400" u="none" cap="none" strike="noStrike">
                <a:solidFill>
                  <a:schemeClr val="dk1"/>
                </a:solidFill>
                <a:latin typeface="Trebuchet MS"/>
                <a:ea typeface="Trebuchet MS"/>
                <a:cs typeface="Trebuchet MS"/>
                <a:sym typeface="Trebuchet MS"/>
              </a:rPr>
              <a:t>CRA! CRA! non so dirti cosa è successo, ma ti dico che l’uomo non va in letargo, un rondone amico mio che sorvola la città, mi ha detto che l’uomo si è chiuso dentro le sue tane di cemento e non ne esce mai.</a:t>
            </a:r>
            <a:endParaRPr/>
          </a:p>
          <a:p>
            <a:pPr indent="0" lvl="0" marL="0" marR="0" rtl="0" algn="l">
              <a:spcBef>
                <a:spcPts val="0"/>
              </a:spcBef>
              <a:spcAft>
                <a:spcPts val="0"/>
              </a:spcAft>
              <a:buNone/>
            </a:pPr>
            <a:r>
              <a:t/>
            </a:r>
            <a:endParaRPr b="1" sz="1800">
              <a:solidFill>
                <a:schemeClr val="dk1"/>
              </a:solidFill>
              <a:latin typeface="Trebuchet MS"/>
              <a:ea typeface="Trebuchet MS"/>
              <a:cs typeface="Trebuchet MS"/>
              <a:sym typeface="Trebuchet MS"/>
            </a:endParaRPr>
          </a:p>
        </p:txBody>
      </p:sp>
      <p:pic>
        <p:nvPicPr>
          <p:cNvPr id="389" name="Google Shape;389;p15" title="N_3.mp3">
            <a:hlinkClick r:id="rId4"/>
          </p:cNvPr>
          <p:cNvPicPr preferRelativeResize="0"/>
          <p:nvPr/>
        </p:nvPicPr>
        <p:blipFill>
          <a:blip r:embed="rId5">
            <a:alphaModFix/>
          </a:blip>
          <a:stretch>
            <a:fillRect/>
          </a:stretch>
        </p:blipFill>
        <p:spPr>
          <a:xfrm>
            <a:off x="9531825" y="78475"/>
            <a:ext cx="457200" cy="45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93" name="Shape 393"/>
        <p:cNvGrpSpPr/>
        <p:nvPr/>
      </p:nvGrpSpPr>
      <p:grpSpPr>
        <a:xfrm>
          <a:off x="0" y="0"/>
          <a:ext cx="0" cy="0"/>
          <a:chOff x="0" y="0"/>
          <a:chExt cx="0" cy="0"/>
        </a:xfrm>
      </p:grpSpPr>
      <p:sp>
        <p:nvSpPr>
          <p:cNvPr id="394" name="Google Shape;394;p16"/>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395" name="Google Shape;395;p16"/>
          <p:cNvPicPr preferRelativeResize="0"/>
          <p:nvPr>
            <p:ph idx="1" type="body"/>
          </p:nvPr>
        </p:nvPicPr>
        <p:blipFill rotWithShape="1">
          <a:blip r:embed="rId3">
            <a:alphaModFix amt="40000"/>
          </a:blip>
          <a:srcRect b="1784" l="0" r="0" t="13947"/>
          <a:stretch/>
        </p:blipFill>
        <p:spPr>
          <a:xfrm>
            <a:off x="-49692" y="10"/>
            <a:ext cx="12191980" cy="6857990"/>
          </a:xfrm>
          <a:prstGeom prst="rect">
            <a:avLst/>
          </a:prstGeom>
          <a:noFill/>
          <a:ln>
            <a:noFill/>
          </a:ln>
        </p:spPr>
      </p:pic>
      <p:sp>
        <p:nvSpPr>
          <p:cNvPr id="396" name="Google Shape;396;p16"/>
          <p:cNvSpPr txBox="1"/>
          <p:nvPr/>
        </p:nvSpPr>
        <p:spPr>
          <a:xfrm>
            <a:off x="1797656" y="5106789"/>
            <a:ext cx="8596668" cy="1662111"/>
          </a:xfrm>
          <a:prstGeom prst="rect">
            <a:avLst/>
          </a:prstGeom>
          <a:noFill/>
          <a:ln>
            <a:noFill/>
          </a:ln>
        </p:spPr>
        <p:txBody>
          <a:bodyPr anchorCtr="0" anchor="t" bIns="45700" lIns="91425" spcFirstLastPara="1" rIns="91425" wrap="square" tIns="45700">
            <a:normAutofit/>
          </a:bodyPr>
          <a:lstStyle/>
          <a:p>
            <a:pPr indent="-121920" lvl="0" marL="0" marR="0" rtl="0" algn="just">
              <a:spcBef>
                <a:spcPts val="0"/>
              </a:spcBef>
              <a:spcAft>
                <a:spcPts val="0"/>
              </a:spcAft>
              <a:buClr>
                <a:schemeClr val="accent1"/>
              </a:buClr>
              <a:buSzPts val="1920"/>
              <a:buFont typeface="Noto Sans Symbols"/>
              <a:buChar char="►"/>
            </a:pPr>
            <a:r>
              <a:rPr b="1" lang="it-IT" sz="2400">
                <a:solidFill>
                  <a:srgbClr val="FFFFFF"/>
                </a:solidFill>
                <a:latin typeface="Trebuchet MS"/>
                <a:ea typeface="Trebuchet MS"/>
                <a:cs typeface="Trebuchet MS"/>
                <a:sym typeface="Trebuchet MS"/>
              </a:rPr>
              <a:t>È quasi sera quando raggiungo la città dell’uomo. È buia, deserta, e nell’aria c’è un odore sgradevole che non riconosco. </a:t>
            </a:r>
            <a:endParaRPr b="1" sz="2400">
              <a:solidFill>
                <a:srgbClr val="FFFFFF"/>
              </a:solidFill>
              <a:latin typeface="Trebuchet MS"/>
              <a:ea typeface="Trebuchet MS"/>
              <a:cs typeface="Trebuchet MS"/>
              <a:sym typeface="Trebuchet MS"/>
            </a:endParaRPr>
          </a:p>
        </p:txBody>
      </p:sp>
      <p:sp>
        <p:nvSpPr>
          <p:cNvPr id="397" name="Google Shape;397;p16"/>
          <p:cNvSpPr txBox="1"/>
          <p:nvPr/>
        </p:nvSpPr>
        <p:spPr>
          <a:xfrm>
            <a:off x="5550263" y="1238706"/>
            <a:ext cx="4011749" cy="3880773"/>
          </a:xfrm>
          <a:prstGeom prst="rect">
            <a:avLst/>
          </a:prstGeom>
          <a:noFill/>
          <a:ln>
            <a:noFill/>
          </a:ln>
        </p:spPr>
        <p:txBody>
          <a:bodyPr anchorCtr="0" anchor="t" bIns="45700" lIns="91425" spcFirstLastPara="1" rIns="91425" wrap="square" tIns="45700">
            <a:normAutofit/>
          </a:bodyPr>
          <a:lstStyle/>
          <a:p>
            <a:pPr indent="-251459" lvl="0" marL="342900" marR="0" rtl="0" algn="l">
              <a:spcBef>
                <a:spcPts val="0"/>
              </a:spcBef>
              <a:spcAft>
                <a:spcPts val="0"/>
              </a:spcAft>
              <a:buClr>
                <a:schemeClr val="accent1"/>
              </a:buClr>
              <a:buSzPts val="1440"/>
              <a:buFont typeface="Noto Sans Symbols"/>
              <a:buNone/>
            </a:pPr>
            <a:r>
              <a:t/>
            </a:r>
            <a:endParaRPr sz="1800">
              <a:solidFill>
                <a:srgbClr val="FEFEFE"/>
              </a:solidFill>
              <a:latin typeface="Trebuchet MS"/>
              <a:ea typeface="Trebuchet MS"/>
              <a:cs typeface="Trebuchet MS"/>
              <a:sym typeface="Trebuchet MS"/>
            </a:endParaRPr>
          </a:p>
        </p:txBody>
      </p:sp>
      <p:sp>
        <p:nvSpPr>
          <p:cNvPr id="398" name="Google Shape;398;p16"/>
          <p:cNvSpPr txBox="1"/>
          <p:nvPr/>
        </p:nvSpPr>
        <p:spPr>
          <a:xfrm>
            <a:off x="6096000" y="2160588"/>
            <a:ext cx="5214015" cy="3880773"/>
          </a:xfrm>
          <a:prstGeom prst="rect">
            <a:avLst/>
          </a:prstGeom>
          <a:noFill/>
          <a:ln>
            <a:noFill/>
          </a:ln>
        </p:spPr>
        <p:txBody>
          <a:bodyPr anchorCtr="0" anchor="t" bIns="45700" lIns="91425" spcFirstLastPara="1" rIns="91425" wrap="square" tIns="45700">
            <a:normAutofit/>
          </a:bodyPr>
          <a:lstStyle/>
          <a:p>
            <a:pPr indent="-251459" lvl="0" marL="342900" marR="0" rtl="0" algn="l">
              <a:spcBef>
                <a:spcPts val="0"/>
              </a:spcBef>
              <a:spcAft>
                <a:spcPts val="0"/>
              </a:spcAft>
              <a:buClr>
                <a:schemeClr val="accent1"/>
              </a:buClr>
              <a:buSzPts val="1440"/>
              <a:buFont typeface="Noto Sans Symbols"/>
              <a:buNone/>
            </a:pPr>
            <a:r>
              <a:t/>
            </a:r>
            <a:endParaRPr sz="1800">
              <a:solidFill>
                <a:srgbClr val="FEFEFE"/>
              </a:solidFill>
              <a:latin typeface="Trebuchet MS"/>
              <a:ea typeface="Trebuchet MS"/>
              <a:cs typeface="Trebuchet MS"/>
              <a:sym typeface="Trebuchet MS"/>
            </a:endParaRPr>
          </a:p>
        </p:txBody>
      </p:sp>
      <p:pic>
        <p:nvPicPr>
          <p:cNvPr id="399" name="Google Shape;399;p16" title="N_2.mp3">
            <a:hlinkClick r:id="rId4"/>
          </p:cNvPr>
          <p:cNvPicPr preferRelativeResize="0"/>
          <p:nvPr/>
        </p:nvPicPr>
        <p:blipFill>
          <a:blip r:embed="rId5">
            <a:alphaModFix/>
          </a:blip>
          <a:stretch>
            <a:fillRect/>
          </a:stretch>
        </p:blipFill>
        <p:spPr>
          <a:xfrm>
            <a:off x="923500" y="5196375"/>
            <a:ext cx="457200" cy="45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sp>
        <p:nvSpPr>
          <p:cNvPr id="404" name="Google Shape;404;p17"/>
          <p:cNvSpPr txBox="1"/>
          <p:nvPr/>
        </p:nvSpPr>
        <p:spPr>
          <a:xfrm>
            <a:off x="5031763" y="1206501"/>
            <a:ext cx="4480537" cy="4923762"/>
          </a:xfrm>
          <a:prstGeom prst="rect">
            <a:avLst/>
          </a:prstGeom>
          <a:noFill/>
          <a:ln>
            <a:noFill/>
          </a:ln>
        </p:spPr>
        <p:txBody>
          <a:bodyPr anchorCtr="0" anchor="t" bIns="45700" lIns="91425" spcFirstLastPara="1" rIns="91425" wrap="square" tIns="45700">
            <a:normAutofit/>
          </a:bodyPr>
          <a:lstStyle/>
          <a:p>
            <a:pPr indent="-121920" lvl="1" marL="457200" marR="0" rtl="0" algn="just">
              <a:spcBef>
                <a:spcPts val="0"/>
              </a:spcBef>
              <a:spcAft>
                <a:spcPts val="0"/>
              </a:spcAft>
              <a:buClr>
                <a:schemeClr val="accent1"/>
              </a:buClr>
              <a:buSzPts val="1920"/>
              <a:buFont typeface="Noto Sans Symbols"/>
              <a:buChar char="►"/>
            </a:pPr>
            <a:r>
              <a:rPr b="1" i="0" lang="it-IT" sz="2400" u="none" cap="none" strike="noStrike">
                <a:solidFill>
                  <a:srgbClr val="3F3F3F"/>
                </a:solidFill>
                <a:latin typeface="Trebuchet MS"/>
                <a:ea typeface="Trebuchet MS"/>
                <a:cs typeface="Trebuchet MS"/>
                <a:sym typeface="Trebuchet MS"/>
              </a:rPr>
              <a:t>Seguo il sentiero di pietra nel silenzio rotto solamente dal passaggio dei grandi carri bianchi e arancioni che producono un suono 1000 volte più forte e fastidioso di un miagolio di gatto in amore e lanciano dalla loro sommità, lampi blu come se fossero fulmini. </a:t>
            </a:r>
            <a:endParaRPr b="1" i="0" sz="2400" u="none" cap="none" strike="noStrike">
              <a:solidFill>
                <a:srgbClr val="3F3F3F"/>
              </a:solidFill>
              <a:latin typeface="Trebuchet MS"/>
              <a:ea typeface="Trebuchet MS"/>
              <a:cs typeface="Trebuchet MS"/>
              <a:sym typeface="Trebuchet MS"/>
            </a:endParaRPr>
          </a:p>
        </p:txBody>
      </p:sp>
      <p:pic>
        <p:nvPicPr>
          <p:cNvPr id="405" name="Google Shape;405;p17"/>
          <p:cNvPicPr preferRelativeResize="0"/>
          <p:nvPr/>
        </p:nvPicPr>
        <p:blipFill rotWithShape="1">
          <a:blip r:embed="rId3">
            <a:alphaModFix/>
          </a:blip>
          <a:srcRect b="0" l="23236" r="24451" t="0"/>
          <a:stretch/>
        </p:blipFill>
        <p:spPr>
          <a:xfrm>
            <a:off x="0" y="-1"/>
            <a:ext cx="5394940" cy="6858001"/>
          </a:xfrm>
          <a:custGeom>
            <a:rect b="b" l="l" r="r" t="t"/>
            <a:pathLst>
              <a:path extrusionOk="0" h="6858000" w="5394960">
                <a:moveTo>
                  <a:pt x="842596" y="0"/>
                </a:moveTo>
                <a:lnTo>
                  <a:pt x="5394960" y="0"/>
                </a:lnTo>
                <a:lnTo>
                  <a:pt x="5394960" y="21851"/>
                </a:lnTo>
                <a:lnTo>
                  <a:pt x="4365943" y="6858000"/>
                </a:lnTo>
                <a:lnTo>
                  <a:pt x="0" y="6858000"/>
                </a:lnTo>
                <a:lnTo>
                  <a:pt x="0" y="5666154"/>
                </a:lnTo>
                <a:close/>
              </a:path>
            </a:pathLst>
          </a:custGeom>
          <a:noFill/>
          <a:ln>
            <a:noFill/>
          </a:ln>
        </p:spPr>
      </p:pic>
      <p:sp>
        <p:nvSpPr>
          <p:cNvPr id="406" name="Google Shape;406;p17"/>
          <p:cNvSpPr/>
          <p:nvPr/>
        </p:nvSpPr>
        <p:spPr>
          <a:xfrm rot="10800000">
            <a:off x="0" y="0"/>
            <a:ext cx="842596" cy="5666154"/>
          </a:xfrm>
          <a:prstGeom prst="triangle">
            <a:avLst>
              <a:gd fmla="val 10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7" name="Google Shape;407;p17" title="N_1.mp3">
            <a:hlinkClick r:id="rId4"/>
          </p:cNvPr>
          <p:cNvPicPr preferRelativeResize="0"/>
          <p:nvPr/>
        </p:nvPicPr>
        <p:blipFill>
          <a:blip r:embed="rId5">
            <a:alphaModFix/>
          </a:blip>
          <a:stretch>
            <a:fillRect/>
          </a:stretch>
        </p:blipFill>
        <p:spPr>
          <a:xfrm>
            <a:off x="5394950" y="749300"/>
            <a:ext cx="457200" cy="45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pic>
        <p:nvPicPr>
          <p:cNvPr descr="Risultato immagini per ambulanza covid" id="412" name="Google Shape;412;p18"/>
          <p:cNvPicPr preferRelativeResize="0"/>
          <p:nvPr/>
        </p:nvPicPr>
        <p:blipFill rotWithShape="1">
          <a:blip r:embed="rId3">
            <a:alphaModFix/>
          </a:blip>
          <a:srcRect b="-1" l="22280" r="13319" t="0"/>
          <a:stretch/>
        </p:blipFill>
        <p:spPr>
          <a:xfrm>
            <a:off x="4269854" y="-1"/>
            <a:ext cx="7922146" cy="6858001"/>
          </a:xfrm>
          <a:custGeom>
            <a:rect b="b" l="l" r="r" t="t"/>
            <a:pathLst>
              <a:path extrusionOk="0" h="6858001" w="7922146">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ln>
            <a:noFill/>
          </a:ln>
        </p:spPr>
      </p:pic>
      <p:sp>
        <p:nvSpPr>
          <p:cNvPr id="413" name="Google Shape;413;p18"/>
          <p:cNvSpPr txBox="1"/>
          <p:nvPr/>
        </p:nvSpPr>
        <p:spPr>
          <a:xfrm>
            <a:off x="163715" y="771766"/>
            <a:ext cx="4763558" cy="5819293"/>
          </a:xfrm>
          <a:prstGeom prst="rect">
            <a:avLst/>
          </a:prstGeom>
          <a:noFill/>
          <a:ln>
            <a:noFill/>
          </a:ln>
        </p:spPr>
        <p:txBody>
          <a:bodyPr anchorCtr="0" anchor="t" bIns="45700" lIns="91425" spcFirstLastPara="1" rIns="91425" wrap="square" tIns="45700">
            <a:noAutofit/>
          </a:bodyPr>
          <a:lstStyle/>
          <a:p>
            <a:pPr indent="-121920" lvl="0" marL="0" marR="0" rtl="0" algn="just">
              <a:lnSpc>
                <a:spcPct val="90000"/>
              </a:lnSpc>
              <a:spcBef>
                <a:spcPts val="0"/>
              </a:spcBef>
              <a:spcAft>
                <a:spcPts val="0"/>
              </a:spcAft>
              <a:buClr>
                <a:schemeClr val="accent1"/>
              </a:buClr>
              <a:buSzPts val="1920"/>
              <a:buFont typeface="Noto Sans Symbols"/>
              <a:buChar char="►"/>
            </a:pPr>
            <a:r>
              <a:rPr b="1" lang="it-IT" sz="2400">
                <a:solidFill>
                  <a:srgbClr val="3F3F3F"/>
                </a:solidFill>
                <a:latin typeface="Trebuchet MS"/>
                <a:ea typeface="Trebuchet MS"/>
                <a:cs typeface="Trebuchet MS"/>
                <a:sym typeface="Trebuchet MS"/>
              </a:rPr>
              <a:t>Resto sordo e cieco per un istante ma trovo rifugio tra le mura. Uno di questi carri si ferma proprio davanti a me, all’ingresso di una tana di uomo. Dal carro lampeggiante scendono degli uomini che non hanno il solito aspetto, sono completamente bianchi e gli indumenti che indossano non lasciano intravedere il colore della pelle e i tratti del loro muso, ed hanno un odore finto molto pungente.</a:t>
            </a:r>
            <a:endParaRPr b="1" sz="1800">
              <a:solidFill>
                <a:srgbClr val="3F3F3F"/>
              </a:solidFill>
              <a:latin typeface="Trebuchet MS"/>
              <a:ea typeface="Trebuchet MS"/>
              <a:cs typeface="Trebuchet MS"/>
              <a:sym typeface="Trebuchet MS"/>
            </a:endParaRPr>
          </a:p>
        </p:txBody>
      </p:sp>
      <p:cxnSp>
        <p:nvCxnSpPr>
          <p:cNvPr id="414" name="Google Shape;414;p18"/>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415" name="Google Shape;415;p18"/>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416" name="Google Shape;416;p18"/>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417" name="Google Shape;417;p18"/>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18" name="Google Shape;418;p18"/>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8"/>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46666"/>
            </a:srgbClr>
          </a:solidFill>
          <a:ln>
            <a:noFill/>
          </a:ln>
        </p:spPr>
      </p:sp>
      <p:sp>
        <p:nvSpPr>
          <p:cNvPr id="420" name="Google Shape;420;p18"/>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421" name="Google Shape;421;p18"/>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422" name="Google Shape;422;p18"/>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3" name="Google Shape;423;p18" title="L_audio3.mp3">
            <a:hlinkClick r:id="rId4"/>
          </p:cNvPr>
          <p:cNvPicPr preferRelativeResize="0"/>
          <p:nvPr/>
        </p:nvPicPr>
        <p:blipFill>
          <a:blip r:embed="rId5">
            <a:alphaModFix/>
          </a:blip>
          <a:stretch>
            <a:fillRect/>
          </a:stretch>
        </p:blipFill>
        <p:spPr>
          <a:xfrm>
            <a:off x="152400" y="152400"/>
            <a:ext cx="457200" cy="45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27" name="Shape 427"/>
        <p:cNvGrpSpPr/>
        <p:nvPr/>
      </p:nvGrpSpPr>
      <p:grpSpPr>
        <a:xfrm>
          <a:off x="0" y="0"/>
          <a:ext cx="0" cy="0"/>
          <a:chOff x="0" y="0"/>
          <a:chExt cx="0" cy="0"/>
        </a:xfrm>
      </p:grpSpPr>
      <p:sp>
        <p:nvSpPr>
          <p:cNvPr id="428" name="Google Shape;428;p19"/>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429" name="Google Shape;429;p19"/>
          <p:cNvPicPr preferRelativeResize="0"/>
          <p:nvPr/>
        </p:nvPicPr>
        <p:blipFill rotWithShape="1">
          <a:blip r:embed="rId3">
            <a:alphaModFix amt="40000"/>
          </a:blip>
          <a:srcRect b="5811" l="0" r="0" t="9602"/>
          <a:stretch/>
        </p:blipFill>
        <p:spPr>
          <a:xfrm>
            <a:off x="20" y="10"/>
            <a:ext cx="12191980" cy="6857990"/>
          </a:xfrm>
          <a:prstGeom prst="rect">
            <a:avLst/>
          </a:prstGeom>
          <a:noFill/>
          <a:ln>
            <a:noFill/>
          </a:ln>
        </p:spPr>
      </p:pic>
      <p:sp>
        <p:nvSpPr>
          <p:cNvPr id="430" name="Google Shape;430;p19"/>
          <p:cNvSpPr txBox="1"/>
          <p:nvPr>
            <p:ph idx="1" type="body"/>
          </p:nvPr>
        </p:nvSpPr>
        <p:spPr>
          <a:xfrm>
            <a:off x="4211782" y="1163782"/>
            <a:ext cx="7727668" cy="5563591"/>
          </a:xfrm>
          <a:prstGeom prst="rect">
            <a:avLst/>
          </a:prstGeom>
          <a:noFill/>
          <a:ln>
            <a:noFill/>
          </a:ln>
        </p:spPr>
        <p:txBody>
          <a:bodyPr anchorCtr="0" anchor="t" bIns="45700" lIns="91425" spcFirstLastPara="1" rIns="91425" wrap="square" tIns="45700">
            <a:noAutofit/>
          </a:bodyPr>
          <a:lstStyle/>
          <a:p>
            <a:pPr indent="-342900" lvl="0" marL="342900" rtl="0" algn="just">
              <a:spcBef>
                <a:spcPts val="0"/>
              </a:spcBef>
              <a:spcAft>
                <a:spcPts val="0"/>
              </a:spcAft>
              <a:buSzPts val="1920"/>
              <a:buChar char="►"/>
            </a:pPr>
            <a:r>
              <a:rPr b="1" lang="it-IT" sz="2400">
                <a:solidFill>
                  <a:srgbClr val="FFFFFF"/>
                </a:solidFill>
              </a:rPr>
              <a:t>Dalla tana esce una femmina di uomo, che cammina a stento, emette dei rantoli dalla bocca ed il suo odore è diverso dagli altri, è come quello che impuzzolisce tutta la città, capisco che quell’odore è il puzzo della malattia. La femmina di uomo sorretta dagli uomini, di bianco vestiti, raggiunge il carro, guarda verso di me e l’espressione di dolore del suo muso per un istante si trasforma in un sorriso. Si corica, chiude gli occhi ed emette il suo ultimo respiro. Questo fatto mi fa tornare di nuovo in mente il mio amico Rosicchio.</a:t>
            </a:r>
            <a:br>
              <a:rPr b="1" lang="it-IT" sz="2400">
                <a:solidFill>
                  <a:srgbClr val="FFFFFF"/>
                </a:solidFill>
              </a:rPr>
            </a:br>
            <a:r>
              <a:rPr b="1" lang="it-IT" sz="2400">
                <a:solidFill>
                  <a:srgbClr val="FFFFFF"/>
                </a:solidFill>
              </a:rPr>
              <a:t>Il carro riparte lentamente in un silenzio irreale ben diverso da come era arrivato.</a:t>
            </a:r>
            <a:endParaRPr b="1" sz="2400">
              <a:solidFill>
                <a:srgbClr val="FFFFFF"/>
              </a:solidFill>
            </a:endParaRPr>
          </a:p>
        </p:txBody>
      </p:sp>
      <p:pic>
        <p:nvPicPr>
          <p:cNvPr id="431" name="Google Shape;431;p19" title="L_audio4.mp3">
            <a:hlinkClick r:id="rId4"/>
          </p:cNvPr>
          <p:cNvPicPr preferRelativeResize="0"/>
          <p:nvPr/>
        </p:nvPicPr>
        <p:blipFill>
          <a:blip r:embed="rId5">
            <a:alphaModFix/>
          </a:blip>
          <a:stretch>
            <a:fillRect/>
          </a:stretch>
        </p:blipFill>
        <p:spPr>
          <a:xfrm>
            <a:off x="176275" y="129650"/>
            <a:ext cx="457200"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2"/>
          <p:cNvSpPr/>
          <p:nvPr/>
        </p:nvSpPr>
        <p:spPr>
          <a:xfrm>
            <a:off x="0" y="0"/>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pic>
        <p:nvPicPr>
          <p:cNvPr id="175" name="Google Shape;175;p2"/>
          <p:cNvPicPr preferRelativeResize="0"/>
          <p:nvPr/>
        </p:nvPicPr>
        <p:blipFill rotWithShape="1">
          <a:blip r:embed="rId3">
            <a:alphaModFix/>
          </a:blip>
          <a:srcRect b="0" l="25461" r="17241" t="0"/>
          <a:stretch/>
        </p:blipFill>
        <p:spPr>
          <a:xfrm>
            <a:off x="2957361" y="10"/>
            <a:ext cx="3151431" cy="3437494"/>
          </a:xfrm>
          <a:custGeom>
            <a:rect b="b" l="l" r="r" t="t"/>
            <a:pathLst>
              <a:path extrusionOk="0" h="3437504" w="3151431">
                <a:moveTo>
                  <a:pt x="514552" y="0"/>
                </a:moveTo>
                <a:lnTo>
                  <a:pt x="2008047" y="0"/>
                </a:lnTo>
                <a:lnTo>
                  <a:pt x="2008047" y="1"/>
                </a:lnTo>
                <a:lnTo>
                  <a:pt x="3151431" y="1"/>
                </a:lnTo>
                <a:lnTo>
                  <a:pt x="2637972" y="3437504"/>
                </a:lnTo>
                <a:lnTo>
                  <a:pt x="0" y="3437504"/>
                </a:lnTo>
                <a:close/>
              </a:path>
            </a:pathLst>
          </a:custGeom>
          <a:noFill/>
          <a:ln>
            <a:noFill/>
          </a:ln>
        </p:spPr>
      </p:pic>
      <p:pic>
        <p:nvPicPr>
          <p:cNvPr id="176" name="Google Shape;176;p2"/>
          <p:cNvPicPr preferRelativeResize="0"/>
          <p:nvPr/>
        </p:nvPicPr>
        <p:blipFill rotWithShape="1">
          <a:blip r:embed="rId4">
            <a:alphaModFix/>
          </a:blip>
          <a:srcRect b="3" l="16577" r="25936" t="0"/>
          <a:stretch/>
        </p:blipFill>
        <p:spPr>
          <a:xfrm>
            <a:off x="319203" y="10"/>
            <a:ext cx="3153384" cy="3437494"/>
          </a:xfrm>
          <a:custGeom>
            <a:rect b="b" l="l" r="r" t="t"/>
            <a:pathLst>
              <a:path extrusionOk="0" h="3437504" w="3153384">
                <a:moveTo>
                  <a:pt x="511180" y="0"/>
                </a:moveTo>
                <a:lnTo>
                  <a:pt x="3153384" y="0"/>
                </a:lnTo>
                <a:lnTo>
                  <a:pt x="2638832" y="3437504"/>
                </a:lnTo>
                <a:lnTo>
                  <a:pt x="0" y="3437504"/>
                </a:lnTo>
                <a:close/>
              </a:path>
            </a:pathLst>
          </a:custGeom>
          <a:noFill/>
          <a:ln>
            <a:noFill/>
          </a:ln>
        </p:spPr>
      </p:pic>
      <p:pic>
        <p:nvPicPr>
          <p:cNvPr id="177" name="Google Shape;177;p2"/>
          <p:cNvPicPr preferRelativeResize="0"/>
          <p:nvPr/>
        </p:nvPicPr>
        <p:blipFill rotWithShape="1">
          <a:blip r:embed="rId5">
            <a:alphaModFix/>
          </a:blip>
          <a:srcRect b="11177" l="0" r="3" t="8128"/>
          <a:stretch/>
        </p:blipFill>
        <p:spPr>
          <a:xfrm>
            <a:off x="1" y="3437504"/>
            <a:ext cx="2956476" cy="3420496"/>
          </a:xfrm>
          <a:custGeom>
            <a:rect b="b" l="l" r="r" t="t"/>
            <a:pathLst>
              <a:path extrusionOk="0" h="3420496" w="2956476">
                <a:moveTo>
                  <a:pt x="319202" y="0"/>
                </a:moveTo>
                <a:lnTo>
                  <a:pt x="2956476" y="0"/>
                </a:lnTo>
                <a:lnTo>
                  <a:pt x="2444471" y="3420496"/>
                </a:lnTo>
                <a:lnTo>
                  <a:pt x="0" y="3420496"/>
                </a:lnTo>
                <a:lnTo>
                  <a:pt x="0" y="2146516"/>
                </a:lnTo>
                <a:close/>
              </a:path>
            </a:pathLst>
          </a:custGeom>
          <a:noFill/>
          <a:ln>
            <a:noFill/>
          </a:ln>
        </p:spPr>
      </p:pic>
      <p:pic>
        <p:nvPicPr>
          <p:cNvPr id="178" name="Google Shape;178;p2"/>
          <p:cNvPicPr preferRelativeResize="0"/>
          <p:nvPr/>
        </p:nvPicPr>
        <p:blipFill rotWithShape="1">
          <a:blip r:embed="rId6">
            <a:alphaModFix/>
          </a:blip>
          <a:srcRect b="1" l="14312" r="24186" t="0"/>
          <a:stretch/>
        </p:blipFill>
        <p:spPr>
          <a:xfrm>
            <a:off x="2443799" y="3437504"/>
            <a:ext cx="3151535" cy="3420496"/>
          </a:xfrm>
          <a:custGeom>
            <a:rect b="b" l="l" r="r" t="t"/>
            <a:pathLst>
              <a:path extrusionOk="0" h="3420496" w="3151535">
                <a:moveTo>
                  <a:pt x="512005" y="0"/>
                </a:moveTo>
                <a:lnTo>
                  <a:pt x="3151535" y="0"/>
                </a:lnTo>
                <a:lnTo>
                  <a:pt x="2640616" y="3420496"/>
                </a:lnTo>
                <a:lnTo>
                  <a:pt x="0" y="3420496"/>
                </a:lnTo>
                <a:close/>
              </a:path>
            </a:pathLst>
          </a:custGeom>
          <a:noFill/>
          <a:ln>
            <a:noFill/>
          </a:ln>
        </p:spPr>
      </p:pic>
      <p:cxnSp>
        <p:nvCxnSpPr>
          <p:cNvPr id="179" name="Google Shape;179;p2"/>
          <p:cNvCxnSpPr/>
          <p:nvPr/>
        </p:nvCxnSpPr>
        <p:spPr>
          <a:xfrm>
            <a:off x="319203" y="3437504"/>
            <a:ext cx="5276131" cy="0"/>
          </a:xfrm>
          <a:prstGeom prst="straightConnector1">
            <a:avLst/>
          </a:prstGeom>
          <a:noFill/>
          <a:ln cap="rnd" cmpd="sng" w="12700">
            <a:solidFill>
              <a:schemeClr val="lt1"/>
            </a:solidFill>
            <a:prstDash val="solid"/>
            <a:round/>
            <a:headEnd len="sm" w="sm" type="none"/>
            <a:tailEnd len="sm" w="sm" type="none"/>
          </a:ln>
        </p:spPr>
      </p:cxnSp>
      <p:cxnSp>
        <p:nvCxnSpPr>
          <p:cNvPr id="180" name="Google Shape;180;p2"/>
          <p:cNvCxnSpPr/>
          <p:nvPr/>
        </p:nvCxnSpPr>
        <p:spPr>
          <a:xfrm flipH="1" rot="10800000">
            <a:off x="2443799" y="0"/>
            <a:ext cx="1028788" cy="6858000"/>
          </a:xfrm>
          <a:prstGeom prst="straightConnector1">
            <a:avLst/>
          </a:prstGeom>
          <a:noFill/>
          <a:ln cap="rnd" cmpd="sng" w="12700">
            <a:solidFill>
              <a:schemeClr val="lt1"/>
            </a:solidFill>
            <a:prstDash val="solid"/>
            <a:round/>
            <a:headEnd len="sm" w="sm" type="none"/>
            <a:tailEnd len="sm" w="sm" type="none"/>
          </a:ln>
        </p:spPr>
      </p:cxnSp>
      <p:grpSp>
        <p:nvGrpSpPr>
          <p:cNvPr id="181" name="Google Shape;181;p2"/>
          <p:cNvGrpSpPr/>
          <p:nvPr/>
        </p:nvGrpSpPr>
        <p:grpSpPr>
          <a:xfrm>
            <a:off x="0" y="-8467"/>
            <a:ext cx="12192000" cy="6866467"/>
            <a:chOff x="0" y="-8467"/>
            <a:chExt cx="12192000" cy="6866467"/>
          </a:xfrm>
        </p:grpSpPr>
        <p:cxnSp>
          <p:nvCxnSpPr>
            <p:cNvPr id="182" name="Google Shape;182;p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83" name="Google Shape;183;p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84" name="Google Shape;184;p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85" name="Google Shape;185;p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86" name="Google Shape;186;p2"/>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88" name="Google Shape;188;p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89" name="Google Shape;189;p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0" name="Google Shape;190;p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 name="Google Shape;192;p2"/>
          <p:cNvSpPr txBox="1"/>
          <p:nvPr>
            <p:ph type="title"/>
          </p:nvPr>
        </p:nvSpPr>
        <p:spPr>
          <a:xfrm>
            <a:off x="6073591" y="124692"/>
            <a:ext cx="3526677" cy="1011381"/>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it-IT" sz="5400"/>
              <a:t>Prefazione</a:t>
            </a:r>
            <a:br>
              <a:rPr lang="it-IT" sz="5400"/>
            </a:br>
            <a:endParaRPr sz="5400"/>
          </a:p>
        </p:txBody>
      </p:sp>
      <p:sp>
        <p:nvSpPr>
          <p:cNvPr id="193" name="Google Shape;193;p2"/>
          <p:cNvSpPr txBox="1"/>
          <p:nvPr/>
        </p:nvSpPr>
        <p:spPr>
          <a:xfrm>
            <a:off x="5827764" y="1000560"/>
            <a:ext cx="5089075" cy="5732737"/>
          </a:xfrm>
          <a:prstGeom prst="rect">
            <a:avLst/>
          </a:prstGeom>
          <a:noFill/>
          <a:ln>
            <a:noFill/>
          </a:ln>
        </p:spPr>
        <p:txBody>
          <a:bodyPr anchorCtr="0" anchor="t" bIns="45700" lIns="91425" spcFirstLastPara="1" rIns="91425" wrap="square" tIns="45700">
            <a:noAutofit/>
          </a:bodyPr>
          <a:lstStyle/>
          <a:p>
            <a:pPr indent="-121920" lvl="0" marL="0" marR="0" rtl="0" algn="just">
              <a:lnSpc>
                <a:spcPct val="90000"/>
              </a:lnSpc>
              <a:spcBef>
                <a:spcPts val="0"/>
              </a:spcBef>
              <a:spcAft>
                <a:spcPts val="0"/>
              </a:spcAft>
              <a:buClr>
                <a:schemeClr val="accent1"/>
              </a:buClr>
              <a:buSzPts val="1920"/>
              <a:buFont typeface="Noto Sans Symbols"/>
              <a:buChar char="►"/>
            </a:pPr>
            <a:r>
              <a:rPr b="1" i="0" lang="it-IT" sz="2400" u="none" cap="none" strike="noStrike">
                <a:solidFill>
                  <a:srgbClr val="3F3F3F"/>
                </a:solidFill>
                <a:latin typeface="Trebuchet MS"/>
                <a:ea typeface="Trebuchet MS"/>
                <a:cs typeface="Trebuchet MS"/>
                <a:sym typeface="Trebuchet MS"/>
              </a:rPr>
              <a:t>L’idea ci è venuta a seguito del video virale di un tasso che percorreva le strade deserte di Firenze a causa del lockdown, a cui sono seguite molte altre </a:t>
            </a:r>
            <a:r>
              <a:rPr b="1" lang="it-IT" sz="2400">
                <a:solidFill>
                  <a:srgbClr val="3F3F3F"/>
                </a:solidFill>
                <a:latin typeface="Trebuchet MS"/>
                <a:ea typeface="Trebuchet MS"/>
                <a:cs typeface="Trebuchet MS"/>
                <a:sym typeface="Trebuchet MS"/>
              </a:rPr>
              <a:t>notizie</a:t>
            </a:r>
            <a:r>
              <a:rPr b="1" i="0" lang="it-IT" sz="2400" u="none" cap="none" strike="noStrike">
                <a:solidFill>
                  <a:srgbClr val="3F3F3F"/>
                </a:solidFill>
                <a:latin typeface="Trebuchet MS"/>
                <a:ea typeface="Trebuchet MS"/>
                <a:cs typeface="Trebuchet MS"/>
                <a:sym typeface="Trebuchet MS"/>
              </a:rPr>
              <a:t> di animali che visitano i centri abitati </a:t>
            </a:r>
            <a:r>
              <a:rPr b="1" lang="it-IT" sz="2400">
                <a:solidFill>
                  <a:srgbClr val="3F3F3F"/>
                </a:solidFill>
                <a:latin typeface="Trebuchet MS"/>
                <a:ea typeface="Trebuchet MS"/>
                <a:cs typeface="Trebuchet MS"/>
                <a:sym typeface="Trebuchet MS"/>
              </a:rPr>
              <a:t>vuoti </a:t>
            </a:r>
            <a:r>
              <a:rPr b="1" i="0" lang="it-IT" sz="2400" u="none" cap="none" strike="noStrike">
                <a:solidFill>
                  <a:srgbClr val="3F3F3F"/>
                </a:solidFill>
                <a:latin typeface="Trebuchet MS"/>
                <a:ea typeface="Trebuchet MS"/>
                <a:cs typeface="Trebuchet MS"/>
                <a:sym typeface="Trebuchet MS"/>
              </a:rPr>
              <a:t>per le restrizioni imposte dal governo al fine di fronteggiare la pandemia di Covid 19. Da approfondimenti non è sicuro che non si tratti di una fake news, ma d’altra parte migliaia di testimonianze hanno dato evidenza di una forte presenza di animali selvatici nei pressi dei centri abitati.</a:t>
            </a:r>
            <a:endParaRPr b="1" i="0" sz="2400" u="none" cap="none" strike="noStrike">
              <a:solidFill>
                <a:srgbClr val="3F3F3F"/>
              </a:solidFill>
              <a:latin typeface="Trebuchet MS"/>
              <a:ea typeface="Trebuchet MS"/>
              <a:cs typeface="Trebuchet MS"/>
              <a:sym typeface="Trebuchet MS"/>
            </a:endParaRPr>
          </a:p>
        </p:txBody>
      </p:sp>
      <p:pic>
        <p:nvPicPr>
          <p:cNvPr id="194" name="Google Shape;194;p2" title="L_audio1.mp3">
            <a:hlinkClick r:id="rId7"/>
          </p:cNvPr>
          <p:cNvPicPr preferRelativeResize="0"/>
          <p:nvPr/>
        </p:nvPicPr>
        <p:blipFill>
          <a:blip r:embed="rId8">
            <a:alphaModFix/>
          </a:blip>
          <a:stretch>
            <a:fillRect/>
          </a:stretch>
        </p:blipFill>
        <p:spPr>
          <a:xfrm>
            <a:off x="9194050" y="401788"/>
            <a:ext cx="457200" cy="457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5" name="Shape 435"/>
        <p:cNvGrpSpPr/>
        <p:nvPr/>
      </p:nvGrpSpPr>
      <p:grpSpPr>
        <a:xfrm>
          <a:off x="0" y="0"/>
          <a:ext cx="0" cy="0"/>
          <a:chOff x="0" y="0"/>
          <a:chExt cx="0" cy="0"/>
        </a:xfrm>
      </p:grpSpPr>
      <p:grpSp>
        <p:nvGrpSpPr>
          <p:cNvPr id="436" name="Google Shape;436;p20"/>
          <p:cNvGrpSpPr/>
          <p:nvPr/>
        </p:nvGrpSpPr>
        <p:grpSpPr>
          <a:xfrm>
            <a:off x="0" y="-8467"/>
            <a:ext cx="12192000" cy="6866467"/>
            <a:chOff x="0" y="-8467"/>
            <a:chExt cx="12192000" cy="6866467"/>
          </a:xfrm>
        </p:grpSpPr>
        <p:cxnSp>
          <p:nvCxnSpPr>
            <p:cNvPr id="437" name="Google Shape;437;p20"/>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438" name="Google Shape;438;p20"/>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439" name="Google Shape;439;p2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440" name="Google Shape;440;p2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41" name="Google Shape;441;p20"/>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443" name="Google Shape;443;p20"/>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444" name="Google Shape;444;p2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445" name="Google Shape;445;p20"/>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0"/>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7" name="Google Shape;447;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descr="Risultato immagini per covid finestre candela" id="448" name="Google Shape;448;p20"/>
          <p:cNvPicPr preferRelativeResize="0"/>
          <p:nvPr/>
        </p:nvPicPr>
        <p:blipFill rotWithShape="1">
          <a:blip r:embed="rId3">
            <a:alphaModFix/>
          </a:blip>
          <a:srcRect b="-1" l="33364" r="18104" t="0"/>
          <a:stretch/>
        </p:blipFill>
        <p:spPr>
          <a:xfrm>
            <a:off x="20" y="10"/>
            <a:ext cx="6335055" cy="6852984"/>
          </a:xfrm>
          <a:custGeom>
            <a:rect b="b" l="l" r="r" t="t"/>
            <a:pathLst>
              <a:path extrusionOk="0" h="6852994" w="6335075">
                <a:moveTo>
                  <a:pt x="0" y="0"/>
                </a:moveTo>
                <a:lnTo>
                  <a:pt x="6047365" y="0"/>
                </a:lnTo>
                <a:lnTo>
                  <a:pt x="2873531" y="6852993"/>
                </a:lnTo>
                <a:lnTo>
                  <a:pt x="6335075" y="6852993"/>
                </a:lnTo>
                <a:lnTo>
                  <a:pt x="6335075" y="6852994"/>
                </a:lnTo>
                <a:lnTo>
                  <a:pt x="0" y="6852994"/>
                </a:lnTo>
                <a:close/>
              </a:path>
            </a:pathLst>
          </a:custGeom>
          <a:noFill/>
          <a:ln>
            <a:noFill/>
          </a:ln>
        </p:spPr>
      </p:pic>
      <p:pic>
        <p:nvPicPr>
          <p:cNvPr descr="Risultato immagini per tasso" id="449" name="Google Shape;449;p20"/>
          <p:cNvPicPr preferRelativeResize="0"/>
          <p:nvPr/>
        </p:nvPicPr>
        <p:blipFill rotWithShape="1">
          <a:blip r:embed="rId4">
            <a:alphaModFix/>
          </a:blip>
          <a:srcRect b="1" l="3976" r="10378" t="0"/>
          <a:stretch/>
        </p:blipFill>
        <p:spPr>
          <a:xfrm>
            <a:off x="3050256" y="10"/>
            <a:ext cx="9141744" cy="6858000"/>
          </a:xfrm>
          <a:custGeom>
            <a:rect b="b" l="l" r="r" t="t"/>
            <a:pathLst>
              <a:path extrusionOk="0" h="6858000" w="9141744">
                <a:moveTo>
                  <a:pt x="3178693" y="0"/>
                </a:moveTo>
                <a:lnTo>
                  <a:pt x="9141744" y="0"/>
                </a:lnTo>
                <a:lnTo>
                  <a:pt x="9141744" y="6858000"/>
                </a:lnTo>
                <a:lnTo>
                  <a:pt x="0" y="6858000"/>
                </a:lnTo>
                <a:close/>
              </a:path>
            </a:pathLst>
          </a:custGeom>
          <a:noFill/>
          <a:ln>
            <a:noFill/>
          </a:ln>
        </p:spPr>
      </p:pic>
      <p:sp>
        <p:nvSpPr>
          <p:cNvPr id="450" name="Google Shape;450;p20"/>
          <p:cNvSpPr txBox="1"/>
          <p:nvPr/>
        </p:nvSpPr>
        <p:spPr>
          <a:xfrm>
            <a:off x="6139826" y="135279"/>
            <a:ext cx="6083400" cy="19395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it-IT" sz="2400">
                <a:solidFill>
                  <a:schemeClr val="lt1"/>
                </a:solidFill>
                <a:latin typeface="Trebuchet MS"/>
                <a:ea typeface="Trebuchet MS"/>
                <a:cs typeface="Trebuchet MS"/>
                <a:sym typeface="Trebuchet MS"/>
              </a:rPr>
              <a:t>Alzo lo sguardo verso le finestre che fanno intravedere l’interno delle tane dell’uomo, ci sono delle fiammelle che le illuminano e un cucciolo di uomo con le mani giunte, piange e guarda le stelle.</a:t>
            </a:r>
            <a:endParaRPr/>
          </a:p>
        </p:txBody>
      </p:sp>
      <p:pic>
        <p:nvPicPr>
          <p:cNvPr id="451" name="Google Shape;451;p20" title="L_audio5.mp3">
            <a:hlinkClick r:id="rId5"/>
          </p:cNvPr>
          <p:cNvPicPr preferRelativeResize="0"/>
          <p:nvPr/>
        </p:nvPicPr>
        <p:blipFill>
          <a:blip r:embed="rId6">
            <a:alphaModFix/>
          </a:blip>
          <a:stretch>
            <a:fillRect/>
          </a:stretch>
        </p:blipFill>
        <p:spPr>
          <a:xfrm>
            <a:off x="5294200" y="68250"/>
            <a:ext cx="457200" cy="45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5" name="Shape 455"/>
        <p:cNvGrpSpPr/>
        <p:nvPr/>
      </p:nvGrpSpPr>
      <p:grpSpPr>
        <a:xfrm>
          <a:off x="0" y="0"/>
          <a:ext cx="0" cy="0"/>
          <a:chOff x="0" y="0"/>
          <a:chExt cx="0" cy="0"/>
        </a:xfrm>
      </p:grpSpPr>
      <p:sp>
        <p:nvSpPr>
          <p:cNvPr id="456" name="Google Shape;456;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57" name="Google Shape;457;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458" name="Google Shape;458;p21"/>
          <p:cNvCxnSpPr/>
          <p:nvPr/>
        </p:nvCxnSpPr>
        <p:spPr>
          <a:xfrm>
            <a:off x="5111313" y="0"/>
            <a:ext cx="1219200" cy="6858000"/>
          </a:xfrm>
          <a:prstGeom prst="straightConnector1">
            <a:avLst/>
          </a:prstGeom>
          <a:noFill/>
          <a:ln cap="flat" cmpd="sng" w="9525">
            <a:solidFill>
              <a:srgbClr val="6C911C"/>
            </a:solidFill>
            <a:prstDash val="solid"/>
            <a:round/>
            <a:headEnd len="sm" w="sm" type="none"/>
            <a:tailEnd len="sm" w="sm" type="none"/>
          </a:ln>
        </p:spPr>
      </p:cxnSp>
      <p:cxnSp>
        <p:nvCxnSpPr>
          <p:cNvPr id="459" name="Google Shape;459;p21"/>
          <p:cNvCxnSpPr/>
          <p:nvPr/>
        </p:nvCxnSpPr>
        <p:spPr>
          <a:xfrm flipH="1">
            <a:off x="3290979" y="3681413"/>
            <a:ext cx="4763558" cy="3176587"/>
          </a:xfrm>
          <a:prstGeom prst="straightConnector1">
            <a:avLst/>
          </a:prstGeom>
          <a:noFill/>
          <a:ln cap="flat" cmpd="sng" w="9525">
            <a:solidFill>
              <a:srgbClr val="7F7F7F">
                <a:alpha val="80000"/>
              </a:srgbClr>
            </a:solidFill>
            <a:prstDash val="solid"/>
            <a:round/>
            <a:headEnd len="sm" w="sm" type="none"/>
            <a:tailEnd len="sm" w="sm" type="none"/>
          </a:ln>
        </p:spPr>
      </p:cxnSp>
      <p:sp>
        <p:nvSpPr>
          <p:cNvPr id="460" name="Google Shape;460;p21"/>
          <p:cNvSpPr/>
          <p:nvPr/>
        </p:nvSpPr>
        <p:spPr>
          <a:xfrm>
            <a:off x="4482568"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461" name="Google Shape;461;p21"/>
          <p:cNvSpPr/>
          <p:nvPr/>
        </p:nvSpPr>
        <p:spPr>
          <a:xfrm>
            <a:off x="4904534"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62" name="Google Shape;462;p21"/>
          <p:cNvSpPr/>
          <p:nvPr/>
        </p:nvSpPr>
        <p:spPr>
          <a:xfrm>
            <a:off x="4233425"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1"/>
          <p:cNvSpPr/>
          <p:nvPr/>
        </p:nvSpPr>
        <p:spPr>
          <a:xfrm>
            <a:off x="4635592"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464" name="Google Shape;464;p21"/>
          <p:cNvSpPr/>
          <p:nvPr/>
        </p:nvSpPr>
        <p:spPr>
          <a:xfrm>
            <a:off x="5672758"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1"/>
          <p:cNvSpPr/>
          <p:nvPr/>
        </p:nvSpPr>
        <p:spPr>
          <a:xfrm>
            <a:off x="6197631" y="-8467"/>
            <a:ext cx="5994369" cy="6866467"/>
          </a:xfrm>
          <a:custGeom>
            <a:rect b="b" l="l" r="r" t="t"/>
            <a:pathLst>
              <a:path extrusionOk="0" h="6866467" w="5994369">
                <a:moveTo>
                  <a:pt x="0" y="0"/>
                </a:moveTo>
                <a:lnTo>
                  <a:pt x="1249825" y="0"/>
                </a:lnTo>
                <a:lnTo>
                  <a:pt x="1249825" y="8467"/>
                </a:lnTo>
                <a:lnTo>
                  <a:pt x="5994369" y="8467"/>
                </a:lnTo>
                <a:lnTo>
                  <a:pt x="5994369" y="6866467"/>
                </a:lnTo>
                <a:lnTo>
                  <a:pt x="1249825" y="6866467"/>
                </a:lnTo>
                <a:lnTo>
                  <a:pt x="1109382" y="6866467"/>
                </a:lnTo>
                <a:close/>
              </a:path>
            </a:pathLst>
          </a:custGeom>
          <a:solidFill>
            <a:srgbClr val="3F781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66" name="Google Shape;466;p21"/>
          <p:cNvSpPr txBox="1"/>
          <p:nvPr>
            <p:ph idx="1" type="body"/>
          </p:nvPr>
        </p:nvSpPr>
        <p:spPr>
          <a:xfrm>
            <a:off x="6731000" y="352697"/>
            <a:ext cx="4963713" cy="5802570"/>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SzPts val="1920"/>
              <a:buChar char="►"/>
            </a:pPr>
            <a:r>
              <a:rPr b="1" lang="it-IT" sz="2400">
                <a:solidFill>
                  <a:srgbClr val="FFFFFF"/>
                </a:solidFill>
              </a:rPr>
              <a:t>Ho visto abbastanza, mi appresto dunque a ritornare alla mia collina, il mio olfatto non mi inganna, la malattia che sta colpendo l’uomo è terribile e impietosa, nonostante le divergenze che ho con questa specie arraffona ed egoista, sono dispiaciuto per loro, nessuna specie vivente dovrebbe soffrire.   </a:t>
            </a:r>
            <a:endParaRPr/>
          </a:p>
          <a:p>
            <a:pPr indent="-220980" lvl="0" marL="342900" rtl="0" algn="just">
              <a:spcBef>
                <a:spcPts val="1000"/>
              </a:spcBef>
              <a:spcAft>
                <a:spcPts val="0"/>
              </a:spcAft>
              <a:buSzPts val="1920"/>
              <a:buNone/>
            </a:pPr>
            <a:r>
              <a:t/>
            </a:r>
            <a:endParaRPr b="1" sz="2400">
              <a:solidFill>
                <a:srgbClr val="FFFFFF"/>
              </a:solidFill>
            </a:endParaRPr>
          </a:p>
        </p:txBody>
      </p:sp>
      <p:pic>
        <p:nvPicPr>
          <p:cNvPr descr="Le blaireau dans le centre historique de Florence. Ein Dachs im Zentrum Florenz. Le point de vue des animaux" id="467" name="Google Shape;467;p21" title="Un tasso nel centro storico di Firenze! A Badger in the historical Center of Florence!">
            <a:hlinkClick r:id="rId3"/>
          </p:cNvPr>
          <p:cNvPicPr preferRelativeResize="0"/>
          <p:nvPr/>
        </p:nvPicPr>
        <p:blipFill>
          <a:blip r:embed="rId4">
            <a:alphaModFix/>
          </a:blip>
          <a:stretch>
            <a:fillRect/>
          </a:stretch>
        </p:blipFill>
        <p:spPr>
          <a:xfrm>
            <a:off x="244225" y="499974"/>
            <a:ext cx="4572000" cy="5339225"/>
          </a:xfrm>
          <a:prstGeom prst="rect">
            <a:avLst/>
          </a:prstGeom>
          <a:noFill/>
          <a:ln>
            <a:noFill/>
          </a:ln>
        </p:spPr>
      </p:pic>
      <p:pic>
        <p:nvPicPr>
          <p:cNvPr id="468" name="Google Shape;468;p21" title="L_audio6.mp3">
            <a:hlinkClick r:id="rId5"/>
          </p:cNvPr>
          <p:cNvPicPr preferRelativeResize="0"/>
          <p:nvPr/>
        </p:nvPicPr>
        <p:blipFill>
          <a:blip r:embed="rId6">
            <a:alphaModFix/>
          </a:blip>
          <a:stretch>
            <a:fillRect/>
          </a:stretch>
        </p:blipFill>
        <p:spPr>
          <a:xfrm>
            <a:off x="6197625" y="3527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10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22"/>
          <p:cNvSpPr txBox="1"/>
          <p:nvPr>
            <p:ph type="title"/>
          </p:nvPr>
        </p:nvSpPr>
        <p:spPr>
          <a:xfrm>
            <a:off x="167951" y="115077"/>
            <a:ext cx="9012745" cy="1900334"/>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accent1"/>
              </a:buClr>
              <a:buSzPts val="2400"/>
              <a:buFont typeface="Trebuchet MS"/>
              <a:buNone/>
            </a:pPr>
            <a:r>
              <a:rPr b="1" lang="it-IT" sz="2400"/>
              <a:t>Dopo quella sera, sono tornato altre volte in città, e mi sono fatto la seconda tana, vicino a quella dell’uomo, ci vivono il maschio, la femmina e i loro cuccioli, non sembrano poi tanto male, se dovessero avere bisogno di me sono sempre pronto ad aiutarli; siamo vicini adesso! </a:t>
            </a:r>
            <a:endParaRPr/>
          </a:p>
        </p:txBody>
      </p:sp>
      <p:pic>
        <p:nvPicPr>
          <p:cNvPr id="474" name="Google Shape;474;p22"/>
          <p:cNvPicPr preferRelativeResize="0"/>
          <p:nvPr/>
        </p:nvPicPr>
        <p:blipFill rotWithShape="1">
          <a:blip r:embed="rId3">
            <a:alphaModFix/>
          </a:blip>
          <a:srcRect b="0" l="0" r="0" t="0"/>
          <a:stretch/>
        </p:blipFill>
        <p:spPr>
          <a:xfrm>
            <a:off x="10496939" y="5205493"/>
            <a:ext cx="1695061" cy="1652507"/>
          </a:xfrm>
          <a:prstGeom prst="rect">
            <a:avLst/>
          </a:prstGeom>
          <a:noFill/>
          <a:ln>
            <a:noFill/>
          </a:ln>
        </p:spPr>
      </p:pic>
      <p:sp>
        <p:nvSpPr>
          <p:cNvPr id="475" name="Google Shape;475;p22"/>
          <p:cNvSpPr txBox="1"/>
          <p:nvPr/>
        </p:nvSpPr>
        <p:spPr>
          <a:xfrm>
            <a:off x="10924600" y="999950"/>
            <a:ext cx="706500" cy="341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5400">
                <a:solidFill>
                  <a:schemeClr val="dk1"/>
                </a:solidFill>
                <a:latin typeface="Trebuchet MS"/>
                <a:ea typeface="Trebuchet MS"/>
                <a:cs typeface="Trebuchet MS"/>
                <a:sym typeface="Trebuchet MS"/>
              </a:rPr>
              <a:t>FINE</a:t>
            </a:r>
            <a:endParaRPr/>
          </a:p>
        </p:txBody>
      </p:sp>
      <p:pic>
        <p:nvPicPr>
          <p:cNvPr descr="Durante il  lock down per il Covid-19, un tasso (Meles meles) ha scavato la sua tana nel mio giardino, ad un paio di metri dalla finestra del salotto. Dai primi giorni di aprile tutte le sere usciva verso le 21:00-21:30, passava nella vicina proprietà attraverso un varco nella recinzione e si allontanava in cerca di cibo. Ritornava nella tana il mattino verso le 4:00-4:30. Purtroppo dai primi giorni di Maggio non l'ho più visto. &#10;During the lock down for Covid-19, a badger dug (Meles meles) his den in my garden, a couple of meters from the living room window. From the first days of April every evening he went out around 9:00 pm - 9:30 pm, passed through a fence in the nearby property and went away in search of food. He returned to the den in the morning around 4: 00-4: 30 a.m .. Unfortunately, since the first days of May, I have never seen him again." id="476" name="Google Shape;476;p22" title="Il tasso in giardino.">
            <a:hlinkClick r:id="rId4"/>
          </p:cNvPr>
          <p:cNvPicPr preferRelativeResize="0"/>
          <p:nvPr/>
        </p:nvPicPr>
        <p:blipFill>
          <a:blip r:embed="rId5">
            <a:alphaModFix/>
          </a:blip>
          <a:stretch>
            <a:fillRect/>
          </a:stretch>
        </p:blipFill>
        <p:spPr>
          <a:xfrm>
            <a:off x="415075" y="2186175"/>
            <a:ext cx="8659750" cy="4544000"/>
          </a:xfrm>
          <a:prstGeom prst="rect">
            <a:avLst/>
          </a:prstGeom>
          <a:noFill/>
          <a:ln>
            <a:noFill/>
          </a:ln>
        </p:spPr>
      </p:pic>
      <p:pic>
        <p:nvPicPr>
          <p:cNvPr id="477" name="Google Shape;477;p22" title="L_audio7.mp3">
            <a:hlinkClick r:id="rId6"/>
          </p:cNvPr>
          <p:cNvPicPr preferRelativeResize="0"/>
          <p:nvPr/>
        </p:nvPicPr>
        <p:blipFill>
          <a:blip r:embed="rId7">
            <a:alphaModFix/>
          </a:blip>
          <a:stretch>
            <a:fillRect/>
          </a:stretch>
        </p:blipFill>
        <p:spPr>
          <a:xfrm>
            <a:off x="9312621" y="172875"/>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30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 name="Shape 198"/>
        <p:cNvGrpSpPr/>
        <p:nvPr/>
      </p:nvGrpSpPr>
      <p:grpSpPr>
        <a:xfrm>
          <a:off x="0" y="0"/>
          <a:ext cx="0" cy="0"/>
          <a:chOff x="0" y="0"/>
          <a:chExt cx="0" cy="0"/>
        </a:xfrm>
      </p:grpSpPr>
      <p:sp>
        <p:nvSpPr>
          <p:cNvPr id="199" name="Google Shape;199;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00" name="Google Shape;200;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cxnSp>
        <p:nvCxnSpPr>
          <p:cNvPr id="201" name="Google Shape;201;p3"/>
          <p:cNvCxnSpPr/>
          <p:nvPr/>
        </p:nvCxnSpPr>
        <p:spPr>
          <a:xfrm>
            <a:off x="5111313" y="0"/>
            <a:ext cx="1219200" cy="6858000"/>
          </a:xfrm>
          <a:prstGeom prst="straightConnector1">
            <a:avLst/>
          </a:prstGeom>
          <a:noFill/>
          <a:ln cap="flat" cmpd="sng" w="9525">
            <a:solidFill>
              <a:srgbClr val="6C911C"/>
            </a:solidFill>
            <a:prstDash val="solid"/>
            <a:round/>
            <a:headEnd len="sm" w="sm" type="none"/>
            <a:tailEnd len="sm" w="sm" type="none"/>
          </a:ln>
        </p:spPr>
      </p:cxnSp>
      <p:cxnSp>
        <p:nvCxnSpPr>
          <p:cNvPr id="202" name="Google Shape;202;p3"/>
          <p:cNvCxnSpPr/>
          <p:nvPr/>
        </p:nvCxnSpPr>
        <p:spPr>
          <a:xfrm flipH="1">
            <a:off x="3290979" y="3681413"/>
            <a:ext cx="4763558" cy="3176587"/>
          </a:xfrm>
          <a:prstGeom prst="straightConnector1">
            <a:avLst/>
          </a:prstGeom>
          <a:noFill/>
          <a:ln cap="flat" cmpd="sng" w="9525">
            <a:solidFill>
              <a:srgbClr val="7F7F7F">
                <a:alpha val="80000"/>
              </a:srgbClr>
            </a:solidFill>
            <a:prstDash val="solid"/>
            <a:round/>
            <a:headEnd len="sm" w="sm" type="none"/>
            <a:tailEnd len="sm" w="sm" type="none"/>
          </a:ln>
        </p:spPr>
      </p:cxnSp>
      <p:sp>
        <p:nvSpPr>
          <p:cNvPr id="203" name="Google Shape;203;p3"/>
          <p:cNvSpPr/>
          <p:nvPr/>
        </p:nvSpPr>
        <p:spPr>
          <a:xfrm>
            <a:off x="4482568"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04" name="Google Shape;204;p3"/>
          <p:cNvSpPr/>
          <p:nvPr/>
        </p:nvSpPr>
        <p:spPr>
          <a:xfrm>
            <a:off x="4904534"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05" name="Google Shape;205;p3"/>
          <p:cNvSpPr/>
          <p:nvPr/>
        </p:nvSpPr>
        <p:spPr>
          <a:xfrm>
            <a:off x="4233425"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
          <p:cNvSpPr/>
          <p:nvPr/>
        </p:nvSpPr>
        <p:spPr>
          <a:xfrm>
            <a:off x="4635592"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207" name="Google Shape;207;p3"/>
          <p:cNvSpPr/>
          <p:nvPr/>
        </p:nvSpPr>
        <p:spPr>
          <a:xfrm>
            <a:off x="5672758"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
          <p:cNvSpPr/>
          <p:nvPr/>
        </p:nvSpPr>
        <p:spPr>
          <a:xfrm>
            <a:off x="6197631" y="-8467"/>
            <a:ext cx="5994369" cy="6866467"/>
          </a:xfrm>
          <a:custGeom>
            <a:rect b="b" l="l" r="r" t="t"/>
            <a:pathLst>
              <a:path extrusionOk="0" h="6866467" w="5994369">
                <a:moveTo>
                  <a:pt x="0" y="0"/>
                </a:moveTo>
                <a:lnTo>
                  <a:pt x="1249825" y="0"/>
                </a:lnTo>
                <a:lnTo>
                  <a:pt x="1249825" y="8467"/>
                </a:lnTo>
                <a:lnTo>
                  <a:pt x="5994369" y="8467"/>
                </a:lnTo>
                <a:lnTo>
                  <a:pt x="5994369" y="6866467"/>
                </a:lnTo>
                <a:lnTo>
                  <a:pt x="1249825" y="6866467"/>
                </a:lnTo>
                <a:lnTo>
                  <a:pt x="1109382" y="6866467"/>
                </a:lnTo>
                <a:close/>
              </a:path>
            </a:pathLst>
          </a:custGeom>
          <a:solidFill>
            <a:srgbClr val="3F781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09" name="Google Shape;209;p3"/>
          <p:cNvSpPr txBox="1"/>
          <p:nvPr/>
        </p:nvSpPr>
        <p:spPr>
          <a:xfrm>
            <a:off x="6096000" y="1"/>
            <a:ext cx="6096001" cy="6719454"/>
          </a:xfrm>
          <a:prstGeom prst="rect">
            <a:avLst/>
          </a:prstGeom>
          <a:noFill/>
          <a:ln>
            <a:noFill/>
          </a:ln>
        </p:spPr>
        <p:txBody>
          <a:bodyPr anchorCtr="0" anchor="t" bIns="45700" lIns="91425" spcFirstLastPara="1" rIns="91425" wrap="square" tIns="45700">
            <a:noAutofit/>
          </a:bodyPr>
          <a:lstStyle/>
          <a:p>
            <a:pPr indent="-121920" lvl="0" marL="0" marR="0" rtl="0" algn="just">
              <a:lnSpc>
                <a:spcPct val="90000"/>
              </a:lnSpc>
              <a:spcBef>
                <a:spcPts val="0"/>
              </a:spcBef>
              <a:spcAft>
                <a:spcPts val="0"/>
              </a:spcAft>
              <a:buClr>
                <a:schemeClr val="accent1"/>
              </a:buClr>
              <a:buSzPts val="1920"/>
              <a:buFont typeface="Noto Sans Symbols"/>
              <a:buChar char="►"/>
            </a:pPr>
            <a:r>
              <a:rPr b="1" i="0" lang="it-IT" sz="2400" u="none" cap="none" strike="noStrike">
                <a:solidFill>
                  <a:schemeClr val="dk1"/>
                </a:solidFill>
                <a:latin typeface="Trebuchet MS"/>
                <a:ea typeface="Trebuchet MS"/>
                <a:cs typeface="Trebuchet MS"/>
                <a:sym typeface="Trebuchet MS"/>
              </a:rPr>
              <a:t>A far notizia principalmente la comparsa dei delfini nel porto di Cagliari, la balenottera atlantica ad Anzio, le meduse a Venezia i frattini e i rondoni nei cieli delle grandi città e molti altri, orsi, cervi, istrici che visitano i luoghi solitamente frequentati dall’uomo. Un'altra notizia di rilievo è il calo degli animali travolti dal passaggio delle auto, basti pensare ad esempio che ogni anno, in primavera, rospi e rane migrano verso gli specchi d’acqua per deporre e fecondare le uova: impresa che può diventare kamikaze, se si considera che spesso nel tragitto sono presenti strade trafficate. Se nel 2019 sono stati travolti, in tutti i siti presi in considerazione, 408 rospi e 16 rane, il 2020 ha visto una diminuzione drastica: 38 rospi uccisi e nessuna rana.</a:t>
            </a:r>
            <a:endParaRPr b="1" i="0" sz="2400" u="none" cap="none" strike="noStrike">
              <a:solidFill>
                <a:schemeClr val="dk1"/>
              </a:solidFill>
              <a:latin typeface="Trebuchet MS"/>
              <a:ea typeface="Trebuchet MS"/>
              <a:cs typeface="Trebuchet MS"/>
              <a:sym typeface="Trebuchet MS"/>
            </a:endParaRPr>
          </a:p>
        </p:txBody>
      </p:sp>
      <p:pic>
        <p:nvPicPr>
          <p:cNvPr id="210" name="Google Shape;210;p3" title="I delfini al porto di Cagliari - marzo 2020">
            <a:hlinkClick r:id="rId3"/>
          </p:cNvPr>
          <p:cNvPicPr preferRelativeResize="0"/>
          <p:nvPr/>
        </p:nvPicPr>
        <p:blipFill>
          <a:blip r:embed="rId4">
            <a:alphaModFix/>
          </a:blip>
          <a:stretch>
            <a:fillRect/>
          </a:stretch>
        </p:blipFill>
        <p:spPr>
          <a:xfrm>
            <a:off x="332525" y="792400"/>
            <a:ext cx="4572000" cy="4924175"/>
          </a:xfrm>
          <a:prstGeom prst="rect">
            <a:avLst/>
          </a:prstGeom>
          <a:noFill/>
          <a:ln>
            <a:noFill/>
          </a:ln>
        </p:spPr>
      </p:pic>
      <p:pic>
        <p:nvPicPr>
          <p:cNvPr id="211" name="Google Shape;211;p3" title="L_audio2.mp3">
            <a:hlinkClick r:id="rId5"/>
          </p:cNvPr>
          <p:cNvPicPr preferRelativeResize="0"/>
          <p:nvPr/>
        </p:nvPicPr>
        <p:blipFill>
          <a:blip r:embed="rId6">
            <a:alphaModFix/>
          </a:blip>
          <a:stretch>
            <a:fillRect/>
          </a:stretch>
        </p:blipFill>
        <p:spPr>
          <a:xfrm>
            <a:off x="5444138" y="580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4"/>
          <p:cNvSpPr/>
          <p:nvPr/>
        </p:nvSpPr>
        <p:spPr>
          <a:xfrm>
            <a:off x="0" y="0"/>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pic>
        <p:nvPicPr>
          <p:cNvPr id="217" name="Google Shape;217;p4"/>
          <p:cNvPicPr preferRelativeResize="0"/>
          <p:nvPr/>
        </p:nvPicPr>
        <p:blipFill rotWithShape="1">
          <a:blip r:embed="rId3">
            <a:alphaModFix/>
          </a:blip>
          <a:srcRect b="-2" l="18611" r="31880" t="0"/>
          <a:stretch/>
        </p:blipFill>
        <p:spPr>
          <a:xfrm>
            <a:off x="2957361" y="10"/>
            <a:ext cx="3151431" cy="3437494"/>
          </a:xfrm>
          <a:custGeom>
            <a:rect b="b" l="l" r="r" t="t"/>
            <a:pathLst>
              <a:path extrusionOk="0" h="3437504" w="3151431">
                <a:moveTo>
                  <a:pt x="514552" y="0"/>
                </a:moveTo>
                <a:lnTo>
                  <a:pt x="2008047" y="0"/>
                </a:lnTo>
                <a:lnTo>
                  <a:pt x="2008047" y="1"/>
                </a:lnTo>
                <a:lnTo>
                  <a:pt x="3151431" y="1"/>
                </a:lnTo>
                <a:lnTo>
                  <a:pt x="2637972" y="3437504"/>
                </a:lnTo>
                <a:lnTo>
                  <a:pt x="0" y="3437504"/>
                </a:lnTo>
                <a:close/>
              </a:path>
            </a:pathLst>
          </a:custGeom>
          <a:noFill/>
          <a:ln>
            <a:noFill/>
          </a:ln>
        </p:spPr>
      </p:pic>
      <p:pic>
        <p:nvPicPr>
          <p:cNvPr id="218" name="Google Shape;218;p4"/>
          <p:cNvPicPr preferRelativeResize="0"/>
          <p:nvPr/>
        </p:nvPicPr>
        <p:blipFill rotWithShape="1">
          <a:blip r:embed="rId4">
            <a:alphaModFix/>
          </a:blip>
          <a:srcRect b="2" l="36264" r="12134" t="0"/>
          <a:stretch/>
        </p:blipFill>
        <p:spPr>
          <a:xfrm>
            <a:off x="319203" y="10"/>
            <a:ext cx="3153384" cy="3437494"/>
          </a:xfrm>
          <a:custGeom>
            <a:rect b="b" l="l" r="r" t="t"/>
            <a:pathLst>
              <a:path extrusionOk="0" h="3437504" w="3153384">
                <a:moveTo>
                  <a:pt x="511180" y="0"/>
                </a:moveTo>
                <a:lnTo>
                  <a:pt x="3153384" y="0"/>
                </a:lnTo>
                <a:lnTo>
                  <a:pt x="2638832" y="3437504"/>
                </a:lnTo>
                <a:lnTo>
                  <a:pt x="0" y="3437504"/>
                </a:lnTo>
                <a:close/>
              </a:path>
            </a:pathLst>
          </a:custGeom>
          <a:noFill/>
          <a:ln>
            <a:noFill/>
          </a:ln>
        </p:spPr>
      </p:pic>
      <p:pic>
        <p:nvPicPr>
          <p:cNvPr id="219" name="Google Shape;219;p4"/>
          <p:cNvPicPr preferRelativeResize="0"/>
          <p:nvPr/>
        </p:nvPicPr>
        <p:blipFill rotWithShape="1">
          <a:blip r:embed="rId5">
            <a:alphaModFix/>
          </a:blip>
          <a:srcRect b="-1" l="2569" r="48811" t="0"/>
          <a:stretch/>
        </p:blipFill>
        <p:spPr>
          <a:xfrm>
            <a:off x="1" y="3437504"/>
            <a:ext cx="2956476" cy="3420496"/>
          </a:xfrm>
          <a:custGeom>
            <a:rect b="b" l="l" r="r" t="t"/>
            <a:pathLst>
              <a:path extrusionOk="0" h="3420496" w="2956476">
                <a:moveTo>
                  <a:pt x="319202" y="0"/>
                </a:moveTo>
                <a:lnTo>
                  <a:pt x="2956476" y="0"/>
                </a:lnTo>
                <a:lnTo>
                  <a:pt x="2444471" y="3420496"/>
                </a:lnTo>
                <a:lnTo>
                  <a:pt x="0" y="3420496"/>
                </a:lnTo>
                <a:lnTo>
                  <a:pt x="0" y="2146516"/>
                </a:lnTo>
                <a:close/>
              </a:path>
            </a:pathLst>
          </a:custGeom>
          <a:noFill/>
          <a:ln>
            <a:noFill/>
          </a:ln>
        </p:spPr>
      </p:pic>
      <p:pic>
        <p:nvPicPr>
          <p:cNvPr id="220" name="Google Shape;220;p4"/>
          <p:cNvPicPr preferRelativeResize="0"/>
          <p:nvPr/>
        </p:nvPicPr>
        <p:blipFill rotWithShape="1">
          <a:blip r:embed="rId6">
            <a:alphaModFix/>
          </a:blip>
          <a:srcRect b="2" l="20209" r="29347" t="0"/>
          <a:stretch/>
        </p:blipFill>
        <p:spPr>
          <a:xfrm>
            <a:off x="2443799" y="3437504"/>
            <a:ext cx="3151535" cy="3420496"/>
          </a:xfrm>
          <a:custGeom>
            <a:rect b="b" l="l" r="r" t="t"/>
            <a:pathLst>
              <a:path extrusionOk="0" h="3420496" w="3151535">
                <a:moveTo>
                  <a:pt x="512005" y="0"/>
                </a:moveTo>
                <a:lnTo>
                  <a:pt x="3151535" y="0"/>
                </a:lnTo>
                <a:lnTo>
                  <a:pt x="2640616" y="3420496"/>
                </a:lnTo>
                <a:lnTo>
                  <a:pt x="0" y="3420496"/>
                </a:lnTo>
                <a:close/>
              </a:path>
            </a:pathLst>
          </a:custGeom>
          <a:noFill/>
          <a:ln>
            <a:noFill/>
          </a:ln>
        </p:spPr>
      </p:pic>
      <p:cxnSp>
        <p:nvCxnSpPr>
          <p:cNvPr id="221" name="Google Shape;221;p4"/>
          <p:cNvCxnSpPr/>
          <p:nvPr/>
        </p:nvCxnSpPr>
        <p:spPr>
          <a:xfrm>
            <a:off x="319203" y="3437504"/>
            <a:ext cx="5276131" cy="0"/>
          </a:xfrm>
          <a:prstGeom prst="straightConnector1">
            <a:avLst/>
          </a:prstGeom>
          <a:noFill/>
          <a:ln cap="rnd" cmpd="sng" w="12700">
            <a:solidFill>
              <a:schemeClr val="lt1"/>
            </a:solidFill>
            <a:prstDash val="solid"/>
            <a:round/>
            <a:headEnd len="sm" w="sm" type="none"/>
            <a:tailEnd len="sm" w="sm" type="none"/>
          </a:ln>
        </p:spPr>
      </p:cxnSp>
      <p:cxnSp>
        <p:nvCxnSpPr>
          <p:cNvPr id="222" name="Google Shape;222;p4"/>
          <p:cNvCxnSpPr/>
          <p:nvPr/>
        </p:nvCxnSpPr>
        <p:spPr>
          <a:xfrm flipH="1" rot="10800000">
            <a:off x="2443799" y="0"/>
            <a:ext cx="1028788" cy="6858000"/>
          </a:xfrm>
          <a:prstGeom prst="straightConnector1">
            <a:avLst/>
          </a:prstGeom>
          <a:noFill/>
          <a:ln cap="rnd" cmpd="sng" w="12700">
            <a:solidFill>
              <a:schemeClr val="lt1"/>
            </a:solidFill>
            <a:prstDash val="solid"/>
            <a:round/>
            <a:headEnd len="sm" w="sm" type="none"/>
            <a:tailEnd len="sm" w="sm" type="none"/>
          </a:ln>
        </p:spPr>
      </p:cxnSp>
      <p:grpSp>
        <p:nvGrpSpPr>
          <p:cNvPr id="223" name="Google Shape;223;p4"/>
          <p:cNvGrpSpPr/>
          <p:nvPr/>
        </p:nvGrpSpPr>
        <p:grpSpPr>
          <a:xfrm>
            <a:off x="0" y="-8467"/>
            <a:ext cx="12192000" cy="6866467"/>
            <a:chOff x="0" y="-8467"/>
            <a:chExt cx="12192000" cy="6866467"/>
          </a:xfrm>
        </p:grpSpPr>
        <p:cxnSp>
          <p:nvCxnSpPr>
            <p:cNvPr id="224" name="Google Shape;224;p4"/>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25" name="Google Shape;225;p4"/>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26" name="Google Shape;226;p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27" name="Google Shape;227;p4"/>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28" name="Google Shape;228;p4"/>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4"/>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230" name="Google Shape;230;p4"/>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231" name="Google Shape;231;p4"/>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232" name="Google Shape;232;p4"/>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4" name="Google Shape;234;p4"/>
          <p:cNvSpPr txBox="1"/>
          <p:nvPr/>
        </p:nvSpPr>
        <p:spPr>
          <a:xfrm>
            <a:off x="5827763" y="1718757"/>
            <a:ext cx="5108061" cy="4986843"/>
          </a:xfrm>
          <a:prstGeom prst="rect">
            <a:avLst/>
          </a:prstGeom>
          <a:noFill/>
          <a:ln>
            <a:noFill/>
          </a:ln>
        </p:spPr>
        <p:txBody>
          <a:bodyPr anchorCtr="0" anchor="t" bIns="45700" lIns="91425" spcFirstLastPara="1" rIns="91425" wrap="square" tIns="45700">
            <a:noAutofit/>
          </a:bodyPr>
          <a:lstStyle/>
          <a:p>
            <a:pPr indent="-121920" lvl="0" marL="0" marR="0" rtl="0" algn="just">
              <a:lnSpc>
                <a:spcPct val="90000"/>
              </a:lnSpc>
              <a:spcBef>
                <a:spcPts val="0"/>
              </a:spcBef>
              <a:spcAft>
                <a:spcPts val="0"/>
              </a:spcAft>
              <a:buClr>
                <a:schemeClr val="accent1"/>
              </a:buClr>
              <a:buSzPts val="1920"/>
              <a:buFont typeface="Noto Sans Symbols"/>
              <a:buChar char="►"/>
            </a:pPr>
            <a:r>
              <a:rPr b="1" i="0" lang="it-IT" sz="2400" u="none" cap="none" strike="noStrike">
                <a:solidFill>
                  <a:srgbClr val="3F3F3F"/>
                </a:solidFill>
                <a:latin typeface="Trebuchet MS"/>
                <a:ea typeface="Trebuchet MS"/>
                <a:cs typeface="Trebuchet MS"/>
                <a:sym typeface="Trebuchet MS"/>
              </a:rPr>
              <a:t>Non si dovrebbe dimenticare che è importante occuparsi del rapporto tra attività umana e territorio, anche e soprattutto alla luce della crisi ambientale che stiamo attraversando”. Crisi ambientale che minaccia sempre di più la fauna selvatica: il Wwf ha appena lanciato l’allarme con un report secondo cui le popolazioni di animali selvatici sono diminuite di oltre due terzi in meno di 50 anni.</a:t>
            </a:r>
            <a:endParaRPr b="1" i="0" sz="2400" u="none" cap="none" strike="noStrike">
              <a:solidFill>
                <a:srgbClr val="3F3F3F"/>
              </a:solidFill>
              <a:latin typeface="Trebuchet MS"/>
              <a:ea typeface="Trebuchet MS"/>
              <a:cs typeface="Trebuchet MS"/>
              <a:sym typeface="Trebuchet MS"/>
            </a:endParaRPr>
          </a:p>
        </p:txBody>
      </p:sp>
      <p:pic>
        <p:nvPicPr>
          <p:cNvPr id="235" name="Google Shape;235;p4" title="A_1.mp3">
            <a:hlinkClick r:id="rId7"/>
          </p:cNvPr>
          <p:cNvPicPr preferRelativeResize="0"/>
          <p:nvPr/>
        </p:nvPicPr>
        <p:blipFill>
          <a:blip r:embed="rId8">
            <a:alphaModFix/>
          </a:blip>
          <a:stretch>
            <a:fillRect/>
          </a:stretch>
        </p:blipFill>
        <p:spPr>
          <a:xfrm>
            <a:off x="6197550" y="49675"/>
            <a:ext cx="457200" cy="457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 name="Shape 239"/>
        <p:cNvGrpSpPr/>
        <p:nvPr/>
      </p:nvGrpSpPr>
      <p:grpSpPr>
        <a:xfrm>
          <a:off x="0" y="0"/>
          <a:ext cx="0" cy="0"/>
          <a:chOff x="0" y="0"/>
          <a:chExt cx="0" cy="0"/>
        </a:xfrm>
      </p:grpSpPr>
      <p:pic>
        <p:nvPicPr>
          <p:cNvPr id="240" name="Google Shape;240;p5"/>
          <p:cNvPicPr preferRelativeResize="0"/>
          <p:nvPr/>
        </p:nvPicPr>
        <p:blipFill rotWithShape="1">
          <a:blip r:embed="rId3">
            <a:alphaModFix/>
          </a:blip>
          <a:srcRect b="2421" l="0" r="4" t="0"/>
          <a:stretch/>
        </p:blipFill>
        <p:spPr>
          <a:xfrm>
            <a:off x="509136" y="10"/>
            <a:ext cx="3517876" cy="2282808"/>
          </a:xfrm>
          <a:custGeom>
            <a:rect b="b" l="l" r="r" t="t"/>
            <a:pathLst>
              <a:path extrusionOk="0" h="2282818" w="3517876">
                <a:moveTo>
                  <a:pt x="339471" y="0"/>
                </a:moveTo>
                <a:lnTo>
                  <a:pt x="3517876" y="0"/>
                </a:lnTo>
                <a:lnTo>
                  <a:pt x="3471247" y="312174"/>
                </a:lnTo>
                <a:lnTo>
                  <a:pt x="3471133" y="312174"/>
                </a:lnTo>
                <a:lnTo>
                  <a:pt x="3176778" y="2282818"/>
                </a:lnTo>
                <a:lnTo>
                  <a:pt x="0" y="2282818"/>
                </a:lnTo>
                <a:close/>
              </a:path>
            </a:pathLst>
          </a:custGeom>
          <a:noFill/>
          <a:ln>
            <a:noFill/>
          </a:ln>
        </p:spPr>
      </p:pic>
      <p:pic>
        <p:nvPicPr>
          <p:cNvPr id="241" name="Google Shape;241;p5"/>
          <p:cNvPicPr preferRelativeResize="0"/>
          <p:nvPr/>
        </p:nvPicPr>
        <p:blipFill rotWithShape="1">
          <a:blip r:embed="rId4">
            <a:alphaModFix/>
          </a:blip>
          <a:srcRect b="2" l="4171" r="41714" t="0"/>
          <a:stretch/>
        </p:blipFill>
        <p:spPr>
          <a:xfrm>
            <a:off x="169666" y="2289183"/>
            <a:ext cx="3514822" cy="2273270"/>
          </a:xfrm>
          <a:custGeom>
            <a:rect b="b" l="l" r="r" t="t"/>
            <a:pathLst>
              <a:path extrusionOk="0" h="2273270" w="3514822">
                <a:moveTo>
                  <a:pt x="338051" y="0"/>
                </a:moveTo>
                <a:lnTo>
                  <a:pt x="3514822" y="0"/>
                </a:lnTo>
                <a:lnTo>
                  <a:pt x="3175264" y="2273270"/>
                </a:lnTo>
                <a:lnTo>
                  <a:pt x="0" y="2273270"/>
                </a:lnTo>
                <a:close/>
              </a:path>
            </a:pathLst>
          </a:custGeom>
          <a:noFill/>
          <a:ln>
            <a:noFill/>
          </a:ln>
        </p:spPr>
      </p:pic>
      <p:pic>
        <p:nvPicPr>
          <p:cNvPr id="242" name="Google Shape;242;p5"/>
          <p:cNvPicPr preferRelativeResize="0"/>
          <p:nvPr/>
        </p:nvPicPr>
        <p:blipFill rotWithShape="1">
          <a:blip r:embed="rId5">
            <a:alphaModFix/>
          </a:blip>
          <a:srcRect b="1" l="0" r="1" t="5446"/>
          <a:stretch/>
        </p:blipFill>
        <p:spPr>
          <a:xfrm>
            <a:off x="-10633" y="4565636"/>
            <a:ext cx="3355563" cy="2292364"/>
          </a:xfrm>
          <a:custGeom>
            <a:rect b="b" l="l" r="r" t="t"/>
            <a:pathLst>
              <a:path extrusionOk="0" h="2292364" w="3355563">
                <a:moveTo>
                  <a:pt x="180299" y="0"/>
                </a:moveTo>
                <a:lnTo>
                  <a:pt x="3355563" y="0"/>
                </a:lnTo>
                <a:lnTo>
                  <a:pt x="3013153" y="2292364"/>
                </a:lnTo>
                <a:lnTo>
                  <a:pt x="0" y="2292364"/>
                </a:lnTo>
                <a:lnTo>
                  <a:pt x="0" y="1212444"/>
                </a:lnTo>
                <a:close/>
              </a:path>
            </a:pathLst>
          </a:custGeom>
          <a:noFill/>
          <a:ln>
            <a:noFill/>
          </a:ln>
        </p:spPr>
      </p:pic>
      <p:sp>
        <p:nvSpPr>
          <p:cNvPr id="243" name="Google Shape;243;p5"/>
          <p:cNvSpPr/>
          <p:nvPr/>
        </p:nvSpPr>
        <p:spPr>
          <a:xfrm rot="10800000">
            <a:off x="-10634"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4" name="Google Shape;244;p5"/>
          <p:cNvCxnSpPr/>
          <p:nvPr/>
        </p:nvCxnSpPr>
        <p:spPr>
          <a:xfrm>
            <a:off x="497232" y="2282818"/>
            <a:ext cx="3206088" cy="0"/>
          </a:xfrm>
          <a:prstGeom prst="straightConnector1">
            <a:avLst/>
          </a:prstGeom>
          <a:noFill/>
          <a:ln cap="rnd" cmpd="sng" w="12700">
            <a:solidFill>
              <a:schemeClr val="lt1"/>
            </a:solidFill>
            <a:prstDash val="solid"/>
            <a:round/>
            <a:headEnd len="sm" w="sm" type="none"/>
            <a:tailEnd len="sm" w="sm" type="none"/>
          </a:ln>
        </p:spPr>
      </p:cxnSp>
      <p:cxnSp>
        <p:nvCxnSpPr>
          <p:cNvPr id="245" name="Google Shape;245;p5"/>
          <p:cNvCxnSpPr/>
          <p:nvPr/>
        </p:nvCxnSpPr>
        <p:spPr>
          <a:xfrm>
            <a:off x="162696" y="4565636"/>
            <a:ext cx="3206088" cy="0"/>
          </a:xfrm>
          <a:prstGeom prst="straightConnector1">
            <a:avLst/>
          </a:prstGeom>
          <a:noFill/>
          <a:ln cap="rnd" cmpd="sng" w="12700">
            <a:solidFill>
              <a:schemeClr val="lt1"/>
            </a:solidFill>
            <a:prstDash val="solid"/>
            <a:round/>
            <a:headEnd len="sm" w="sm" type="none"/>
            <a:tailEnd len="sm" w="sm" type="none"/>
          </a:ln>
        </p:spPr>
      </p:cxnSp>
      <p:sp>
        <p:nvSpPr>
          <p:cNvPr id="246" name="Google Shape;246;p5"/>
          <p:cNvSpPr/>
          <p:nvPr/>
        </p:nvSpPr>
        <p:spPr>
          <a:xfrm rot="10800000">
            <a:off x="497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5"/>
          <p:cNvSpPr txBox="1"/>
          <p:nvPr/>
        </p:nvSpPr>
        <p:spPr>
          <a:xfrm>
            <a:off x="4159224" y="540338"/>
            <a:ext cx="5386557" cy="5971295"/>
          </a:xfrm>
          <a:prstGeom prst="rect">
            <a:avLst/>
          </a:prstGeom>
          <a:noFill/>
          <a:ln>
            <a:noFill/>
          </a:ln>
        </p:spPr>
        <p:txBody>
          <a:bodyPr anchorCtr="0" anchor="t" bIns="45700" lIns="91425" spcFirstLastPara="1" rIns="91425" wrap="square" tIns="45700">
            <a:noAutofit/>
          </a:bodyPr>
          <a:lstStyle/>
          <a:p>
            <a:pPr indent="-121920" lvl="0" marL="0" marR="0" rtl="0" algn="just">
              <a:spcBef>
                <a:spcPts val="0"/>
              </a:spcBef>
              <a:spcAft>
                <a:spcPts val="0"/>
              </a:spcAft>
              <a:buClr>
                <a:schemeClr val="accent1"/>
              </a:buClr>
              <a:buSzPts val="1920"/>
              <a:buFont typeface="Noto Sans Symbols"/>
              <a:buChar char="►"/>
            </a:pPr>
            <a:r>
              <a:rPr b="1" i="0" lang="it-IT" sz="2400" u="none" cap="none" strike="noStrike">
                <a:solidFill>
                  <a:srgbClr val="3F3F3F"/>
                </a:solidFill>
                <a:latin typeface="Trebuchet MS"/>
                <a:ea typeface="Trebuchet MS"/>
                <a:cs typeface="Trebuchet MS"/>
                <a:sym typeface="Trebuchet MS"/>
              </a:rPr>
              <a:t>Un “declino catastrofico” che non accenna a rallentare e che, in assenza di interventi concreti, metterebbe a rischio anche la sopravvivenza stessa dell’umanità. La pandemia di Covid-19, afferma sempre il report, è stato un duro promemoria di quanto gli esseri umani siano intrecciati con l’ambiente in cui vivono: che la natura con il lockdown abbia ripreso degli spazi già antropizzati forse non significa molto, ma cercare di preservare quelli in cui è più incontaminata si può ancora fare.</a:t>
            </a:r>
            <a:endParaRPr b="1" i="0" sz="2400" u="none" cap="none" strike="noStrike">
              <a:solidFill>
                <a:srgbClr val="3F3F3F"/>
              </a:solidFill>
              <a:latin typeface="Trebuchet MS"/>
              <a:ea typeface="Trebuchet MS"/>
              <a:cs typeface="Trebuchet MS"/>
              <a:sym typeface="Trebuchet MS"/>
            </a:endParaRPr>
          </a:p>
        </p:txBody>
      </p:sp>
      <p:sp>
        <p:nvSpPr>
          <p:cNvPr id="248" name="Google Shape;248;p5"/>
          <p:cNvSpPr txBox="1"/>
          <p:nvPr/>
        </p:nvSpPr>
        <p:spPr>
          <a:xfrm>
            <a:off x="1333502" y="2160590"/>
            <a:ext cx="8470898" cy="342926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accent1"/>
              </a:buClr>
              <a:buSzPts val="1440"/>
              <a:buFont typeface="Noto Sans Symbols"/>
              <a:buNone/>
            </a:pPr>
            <a:r>
              <a:t/>
            </a:r>
            <a:endParaRPr b="1" i="0" sz="1800" u="none" cap="none" strike="noStrike">
              <a:solidFill>
                <a:srgbClr val="3F3F3F"/>
              </a:solidFill>
              <a:latin typeface="Trebuchet MS"/>
              <a:ea typeface="Trebuchet MS"/>
              <a:cs typeface="Trebuchet MS"/>
              <a:sym typeface="Trebuchet MS"/>
            </a:endParaRPr>
          </a:p>
        </p:txBody>
      </p:sp>
      <p:pic>
        <p:nvPicPr>
          <p:cNvPr id="249" name="Google Shape;249;p5" title="N_4.mp3">
            <a:hlinkClick r:id="rId6"/>
          </p:cNvPr>
          <p:cNvPicPr preferRelativeResize="0"/>
          <p:nvPr/>
        </p:nvPicPr>
        <p:blipFill>
          <a:blip r:embed="rId7">
            <a:alphaModFix/>
          </a:blip>
          <a:stretch>
            <a:fillRect/>
          </a:stretch>
        </p:blipFill>
        <p:spPr>
          <a:xfrm>
            <a:off x="4159225" y="83150"/>
            <a:ext cx="457200" cy="4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6"/>
          <p:cNvSpPr txBox="1"/>
          <p:nvPr>
            <p:ph idx="1" type="body"/>
          </p:nvPr>
        </p:nvSpPr>
        <p:spPr>
          <a:xfrm>
            <a:off x="0" y="3200400"/>
            <a:ext cx="10252364" cy="3546764"/>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just">
              <a:lnSpc>
                <a:spcPct val="90000"/>
              </a:lnSpc>
              <a:spcBef>
                <a:spcPts val="0"/>
              </a:spcBef>
              <a:spcAft>
                <a:spcPts val="0"/>
              </a:spcAft>
              <a:buSzPct val="79999"/>
              <a:buChar char="►"/>
            </a:pPr>
            <a:r>
              <a:rPr b="1" lang="it-IT" sz="2600"/>
              <a:t>Un’altra notizia che ha arricchito il nostro racconto è riferita ad un recente studio francese che ha coinvolto 18 esemplari di cani, i nostri amici più fedeli sono in grado, grazie al loro olfatto particolarmente sensibile, di fiutare oltre alla presenza di stupefacenti, esplosivi, alcune patologie, tra le quali forme tumorali, diabete, epilessia, Parkinson. E anche il Covid 19. Il tenente colonnello veterinario Lorenzo Tidu, specializzato in Etologia applicata e benessere degli animali da compagnia del Centro militare veterinario di Grosseto conferma che i cani, opportunamente addestrati, potrebbero essere in grado di riconoscere anche i malati di Covid 19.  </a:t>
            </a:r>
            <a:endParaRPr/>
          </a:p>
          <a:p>
            <a:pPr indent="-291236" lvl="0" marL="342900" rtl="0" algn="just">
              <a:lnSpc>
                <a:spcPct val="90000"/>
              </a:lnSpc>
              <a:spcBef>
                <a:spcPts val="1000"/>
              </a:spcBef>
              <a:spcAft>
                <a:spcPts val="0"/>
              </a:spcAft>
              <a:buSzPct val="80000"/>
              <a:buNone/>
            </a:pPr>
            <a:r>
              <a:t/>
            </a:r>
            <a:endParaRPr sz="1100"/>
          </a:p>
        </p:txBody>
      </p:sp>
      <p:pic>
        <p:nvPicPr>
          <p:cNvPr id="255" name="Google Shape;255;p6"/>
          <p:cNvPicPr preferRelativeResize="0"/>
          <p:nvPr/>
        </p:nvPicPr>
        <p:blipFill rotWithShape="1">
          <a:blip r:embed="rId3">
            <a:alphaModFix/>
          </a:blip>
          <a:srcRect b="-2" l="4312" r="22346" t="0"/>
          <a:stretch/>
        </p:blipFill>
        <p:spPr>
          <a:xfrm>
            <a:off x="209284" y="218613"/>
            <a:ext cx="9045552" cy="2870951"/>
          </a:xfrm>
          <a:prstGeom prst="rect">
            <a:avLst/>
          </a:prstGeom>
          <a:noFill/>
          <a:ln>
            <a:noFill/>
          </a:ln>
        </p:spPr>
      </p:pic>
      <p:pic>
        <p:nvPicPr>
          <p:cNvPr id="256" name="Google Shape;256;p6" title="E_audio-6.mp3">
            <a:hlinkClick r:id="rId4"/>
          </p:cNvPr>
          <p:cNvPicPr preferRelativeResize="0"/>
          <p:nvPr/>
        </p:nvPicPr>
        <p:blipFill>
          <a:blip r:embed="rId5">
            <a:alphaModFix/>
          </a:blip>
          <a:stretch>
            <a:fillRect/>
          </a:stretch>
        </p:blipFill>
        <p:spPr>
          <a:xfrm>
            <a:off x="9360714" y="2632375"/>
            <a:ext cx="457200" cy="457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60" name="Shape 260"/>
        <p:cNvGrpSpPr/>
        <p:nvPr/>
      </p:nvGrpSpPr>
      <p:grpSpPr>
        <a:xfrm>
          <a:off x="0" y="0"/>
          <a:ext cx="0" cy="0"/>
          <a:chOff x="0" y="0"/>
          <a:chExt cx="0" cy="0"/>
        </a:xfrm>
      </p:grpSpPr>
      <p:sp>
        <p:nvSpPr>
          <p:cNvPr id="261" name="Google Shape;261;p7"/>
          <p:cNvSpPr txBox="1"/>
          <p:nvPr>
            <p:ph type="title"/>
          </p:nvPr>
        </p:nvSpPr>
        <p:spPr>
          <a:xfrm>
            <a:off x="5394960" y="1304925"/>
            <a:ext cx="3737268" cy="3733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6000"/>
              <a:buFont typeface="Trebuchet MS"/>
              <a:buNone/>
            </a:pPr>
            <a:r>
              <a:rPr b="1" lang="it-IT" sz="6000"/>
              <a:t>Ed ora abbia inizio la novella</a:t>
            </a:r>
            <a:br>
              <a:rPr b="1" lang="it-IT" sz="6000"/>
            </a:br>
            <a:endParaRPr b="1" sz="6000"/>
          </a:p>
        </p:txBody>
      </p:sp>
      <p:sp>
        <p:nvSpPr>
          <p:cNvPr id="262" name="Google Shape;262;p7"/>
          <p:cNvSpPr txBox="1"/>
          <p:nvPr/>
        </p:nvSpPr>
        <p:spPr>
          <a:xfrm>
            <a:off x="8762389" y="6018214"/>
            <a:ext cx="3429592" cy="839786"/>
          </a:xfrm>
          <a:prstGeom prst="rect">
            <a:avLst/>
          </a:prstGeom>
          <a:noFill/>
          <a:ln>
            <a:noFill/>
          </a:ln>
        </p:spPr>
        <p:txBody>
          <a:bodyPr anchorCtr="0" anchor="t" bIns="45700" lIns="91425" spcFirstLastPara="1" rIns="91425" wrap="square" tIns="45700">
            <a:normAutofit/>
          </a:bodyPr>
          <a:lstStyle/>
          <a:p>
            <a:pPr indent="-91440" lvl="0" marL="0" marR="0" rtl="0" algn="l">
              <a:spcBef>
                <a:spcPts val="0"/>
              </a:spcBef>
              <a:spcAft>
                <a:spcPts val="0"/>
              </a:spcAft>
              <a:buClr>
                <a:schemeClr val="accent1"/>
              </a:buClr>
              <a:buSzPts val="1440"/>
              <a:buFont typeface="Noto Sans Symbols"/>
              <a:buChar char="►"/>
            </a:pPr>
            <a:r>
              <a:rPr b="1" i="0" lang="it-IT" sz="1800" u="none" cap="none" strike="noStrike">
                <a:solidFill>
                  <a:srgbClr val="FEFEFE"/>
                </a:solidFill>
                <a:latin typeface="Trebuchet MS"/>
                <a:ea typeface="Trebuchet MS"/>
                <a:cs typeface="Trebuchet MS"/>
                <a:sym typeface="Trebuchet MS"/>
              </a:rPr>
              <a:t>Laura Presa, Elena Bombelli, Alessia Bosi, Nina Montanari.</a:t>
            </a:r>
            <a:endParaRPr/>
          </a:p>
        </p:txBody>
      </p:sp>
      <p:pic>
        <p:nvPicPr>
          <p:cNvPr id="263" name="Google Shape;263;p7"/>
          <p:cNvPicPr preferRelativeResize="0"/>
          <p:nvPr/>
        </p:nvPicPr>
        <p:blipFill rotWithShape="1">
          <a:blip r:embed="rId3">
            <a:alphaModFix/>
          </a:blip>
          <a:srcRect b="-2" l="9143" r="14164" t="0"/>
          <a:stretch/>
        </p:blipFill>
        <p:spPr>
          <a:xfrm>
            <a:off x="20" y="-1"/>
            <a:ext cx="5394940" cy="6858001"/>
          </a:xfrm>
          <a:custGeom>
            <a:rect b="b" l="l" r="r" t="t"/>
            <a:pathLst>
              <a:path extrusionOk="0" h="6858000" w="5394960">
                <a:moveTo>
                  <a:pt x="842596" y="0"/>
                </a:moveTo>
                <a:lnTo>
                  <a:pt x="5394960" y="0"/>
                </a:lnTo>
                <a:lnTo>
                  <a:pt x="5394960" y="21851"/>
                </a:lnTo>
                <a:lnTo>
                  <a:pt x="4365943" y="6858000"/>
                </a:lnTo>
                <a:lnTo>
                  <a:pt x="0" y="6858000"/>
                </a:lnTo>
                <a:lnTo>
                  <a:pt x="0" y="5666154"/>
                </a:lnTo>
                <a:close/>
              </a:path>
            </a:pathLst>
          </a:custGeom>
          <a:noFill/>
          <a:ln>
            <a:noFill/>
          </a:ln>
        </p:spPr>
      </p:pic>
      <p:sp>
        <p:nvSpPr>
          <p:cNvPr id="264" name="Google Shape;264;p7"/>
          <p:cNvSpPr/>
          <p:nvPr/>
        </p:nvSpPr>
        <p:spPr>
          <a:xfrm rot="10800000">
            <a:off x="0" y="0"/>
            <a:ext cx="842596" cy="5666154"/>
          </a:xfrm>
          <a:prstGeom prst="triangle">
            <a:avLst>
              <a:gd fmla="val 10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pic>
        <p:nvPicPr>
          <p:cNvPr descr="Risultato immagini per tana nel bosco" id="269" name="Google Shape;269;p8"/>
          <p:cNvPicPr preferRelativeResize="0"/>
          <p:nvPr>
            <p:ph idx="1" type="body"/>
          </p:nvPr>
        </p:nvPicPr>
        <p:blipFill rotWithShape="1">
          <a:blip r:embed="rId3">
            <a:alphaModFix/>
          </a:blip>
          <a:srcRect b="-2" l="3938" r="3935" t="0"/>
          <a:stretch/>
        </p:blipFill>
        <p:spPr>
          <a:xfrm>
            <a:off x="4882475" y="0"/>
            <a:ext cx="7309500" cy="6858000"/>
          </a:xfrm>
          <a:prstGeom prst="rect">
            <a:avLst/>
          </a:prstGeom>
          <a:noFill/>
          <a:ln>
            <a:noFill/>
          </a:ln>
        </p:spPr>
      </p:pic>
      <p:sp>
        <p:nvSpPr>
          <p:cNvPr id="270" name="Google Shape;270;p8"/>
          <p:cNvSpPr txBox="1"/>
          <p:nvPr/>
        </p:nvSpPr>
        <p:spPr>
          <a:xfrm>
            <a:off x="196076" y="1940697"/>
            <a:ext cx="4563386" cy="3880773"/>
          </a:xfrm>
          <a:prstGeom prst="rect">
            <a:avLst/>
          </a:prstGeom>
          <a:noFill/>
          <a:ln>
            <a:noFill/>
          </a:ln>
        </p:spPr>
        <p:txBody>
          <a:bodyPr anchorCtr="0" anchor="t" bIns="45700" lIns="91425" spcFirstLastPara="1" rIns="91425" wrap="square" tIns="45700">
            <a:normAutofit/>
          </a:bodyPr>
          <a:lstStyle/>
          <a:p>
            <a:pPr indent="-342900" lvl="0" marL="342900" marR="0" rtl="0" algn="just">
              <a:spcBef>
                <a:spcPts val="0"/>
              </a:spcBef>
              <a:spcAft>
                <a:spcPts val="0"/>
              </a:spcAft>
              <a:buClr>
                <a:schemeClr val="accent1"/>
              </a:buClr>
              <a:buSzPts val="1920"/>
              <a:buFont typeface="Noto Sans Symbols"/>
              <a:buChar char="►"/>
            </a:pPr>
            <a:r>
              <a:rPr b="1" i="0" lang="it-IT" sz="2400" u="none" cap="none" strike="noStrike">
                <a:solidFill>
                  <a:srgbClr val="3F3F3F"/>
                </a:solidFill>
                <a:latin typeface="Trebuchet MS"/>
                <a:ea typeface="Trebuchet MS"/>
                <a:cs typeface="Trebuchet MS"/>
                <a:sym typeface="Trebuchet MS"/>
              </a:rPr>
              <a:t>Dal lungo sonno invernale sto risvegliandomi, lo stomaco borbotta e le ossa scricchiolano mentre mi stiracchio. Mi volto verso l’ingresso della tana ed esco.</a:t>
            </a:r>
            <a:endParaRPr b="0" i="0" sz="2400" u="none" cap="none" strike="noStrike">
              <a:solidFill>
                <a:srgbClr val="3F3F3F"/>
              </a:solidFill>
              <a:latin typeface="Trebuchet MS"/>
              <a:ea typeface="Trebuchet MS"/>
              <a:cs typeface="Trebuchet MS"/>
              <a:sym typeface="Trebuchet MS"/>
            </a:endParaRPr>
          </a:p>
        </p:txBody>
      </p:sp>
      <p:cxnSp>
        <p:nvCxnSpPr>
          <p:cNvPr id="271" name="Google Shape;271;p8"/>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72" name="Google Shape;272;p8"/>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73" name="Google Shape;273;p8"/>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4" name="Google Shape;274;p8"/>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75" name="Google Shape;275;p8"/>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8"/>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46666"/>
            </a:srgbClr>
          </a:solidFill>
          <a:ln>
            <a:noFill/>
          </a:ln>
        </p:spPr>
      </p:sp>
      <p:sp>
        <p:nvSpPr>
          <p:cNvPr id="277" name="Google Shape;277;p8"/>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278" name="Google Shape;278;p8"/>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279" name="Google Shape;279;p8"/>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0" name="Google Shape;280;p8" title="A_2.mp3">
            <a:hlinkClick r:id="rId4"/>
          </p:cNvPr>
          <p:cNvPicPr preferRelativeResize="0"/>
          <p:nvPr/>
        </p:nvPicPr>
        <p:blipFill>
          <a:blip r:embed="rId5">
            <a:alphaModFix/>
          </a:blip>
          <a:stretch>
            <a:fillRect/>
          </a:stretch>
        </p:blipFill>
        <p:spPr>
          <a:xfrm>
            <a:off x="152400" y="152400"/>
            <a:ext cx="457200" cy="45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sp>
        <p:nvSpPr>
          <p:cNvPr id="285" name="Google Shape;285;p9"/>
          <p:cNvSpPr/>
          <p:nvPr/>
        </p:nvSpPr>
        <p:spPr>
          <a:xfrm>
            <a:off x="1" y="0"/>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pic>
        <p:nvPicPr>
          <p:cNvPr id="286" name="Google Shape;286;p9"/>
          <p:cNvPicPr preferRelativeResize="0"/>
          <p:nvPr/>
        </p:nvPicPr>
        <p:blipFill rotWithShape="1">
          <a:blip r:embed="rId3">
            <a:alphaModFix/>
          </a:blip>
          <a:srcRect b="2" l="11836" r="11792" t="0"/>
          <a:stretch/>
        </p:blipFill>
        <p:spPr>
          <a:xfrm>
            <a:off x="3078396" y="10"/>
            <a:ext cx="3030396" cy="2618824"/>
          </a:xfrm>
          <a:custGeom>
            <a:rect b="b" l="l" r="r" t="t"/>
            <a:pathLst>
              <a:path extrusionOk="0" h="2618834" w="3030396">
                <a:moveTo>
                  <a:pt x="398252" y="0"/>
                </a:moveTo>
                <a:lnTo>
                  <a:pt x="1887012" y="0"/>
                </a:lnTo>
                <a:lnTo>
                  <a:pt x="1887012" y="1"/>
                </a:lnTo>
                <a:lnTo>
                  <a:pt x="3030396" y="1"/>
                </a:lnTo>
                <a:lnTo>
                  <a:pt x="2639222" y="2618834"/>
                </a:lnTo>
                <a:lnTo>
                  <a:pt x="0" y="2618834"/>
                </a:lnTo>
                <a:close/>
              </a:path>
            </a:pathLst>
          </a:custGeom>
          <a:noFill/>
          <a:ln>
            <a:noFill/>
          </a:ln>
        </p:spPr>
      </p:pic>
      <p:pic>
        <p:nvPicPr>
          <p:cNvPr descr="Risultato immagini per disboscamento" id="287" name="Google Shape;287;p9"/>
          <p:cNvPicPr preferRelativeResize="0"/>
          <p:nvPr>
            <p:ph idx="1" type="body"/>
          </p:nvPr>
        </p:nvPicPr>
        <p:blipFill rotWithShape="1">
          <a:blip r:embed="rId4">
            <a:alphaModFix/>
          </a:blip>
          <a:srcRect b="-3" l="31460" r="16912" t="0"/>
          <a:stretch/>
        </p:blipFill>
        <p:spPr>
          <a:xfrm>
            <a:off x="440943" y="10"/>
            <a:ext cx="3038117" cy="2618824"/>
          </a:xfrm>
          <a:prstGeom prst="rect">
            <a:avLst/>
          </a:prstGeom>
          <a:noFill/>
          <a:ln>
            <a:noFill/>
          </a:ln>
        </p:spPr>
      </p:pic>
      <p:pic>
        <p:nvPicPr>
          <p:cNvPr id="288" name="Google Shape;288;p9"/>
          <p:cNvPicPr preferRelativeResize="0"/>
          <p:nvPr/>
        </p:nvPicPr>
        <p:blipFill rotWithShape="1">
          <a:blip r:embed="rId5">
            <a:alphaModFix/>
          </a:blip>
          <a:srcRect b="2" l="12378" r="12429" t="0"/>
          <a:stretch/>
        </p:blipFill>
        <p:spPr>
          <a:xfrm>
            <a:off x="1" y="2618834"/>
            <a:ext cx="5717617" cy="4239166"/>
          </a:xfrm>
          <a:custGeom>
            <a:rect b="b" l="l" r="r" t="t"/>
            <a:pathLst>
              <a:path extrusionOk="0" h="4239166" w="5717617">
                <a:moveTo>
                  <a:pt x="440944" y="0"/>
                </a:moveTo>
                <a:lnTo>
                  <a:pt x="5717617" y="0"/>
                </a:lnTo>
                <a:lnTo>
                  <a:pt x="5084413" y="4239166"/>
                </a:lnTo>
                <a:lnTo>
                  <a:pt x="0" y="4239166"/>
                </a:lnTo>
                <a:lnTo>
                  <a:pt x="0" y="2965186"/>
                </a:lnTo>
                <a:close/>
              </a:path>
            </a:pathLst>
          </a:custGeom>
          <a:noFill/>
          <a:ln>
            <a:noFill/>
          </a:ln>
        </p:spPr>
      </p:pic>
      <p:sp>
        <p:nvSpPr>
          <p:cNvPr id="289" name="Google Shape;289;p9"/>
          <p:cNvSpPr txBox="1"/>
          <p:nvPr/>
        </p:nvSpPr>
        <p:spPr>
          <a:xfrm>
            <a:off x="5771887" y="2521705"/>
            <a:ext cx="4252185" cy="2618824"/>
          </a:xfrm>
          <a:prstGeom prst="rect">
            <a:avLst/>
          </a:prstGeom>
          <a:noFill/>
          <a:ln>
            <a:noFill/>
          </a:ln>
        </p:spPr>
        <p:txBody>
          <a:bodyPr anchorCtr="0" anchor="t" bIns="45700" lIns="91425" spcFirstLastPara="1" rIns="91425" wrap="square" tIns="45700">
            <a:normAutofit/>
          </a:bodyPr>
          <a:lstStyle/>
          <a:p>
            <a:pPr indent="-121920" lvl="0" marL="0" marR="0" rtl="0" algn="just">
              <a:spcBef>
                <a:spcPts val="0"/>
              </a:spcBef>
              <a:spcAft>
                <a:spcPts val="0"/>
              </a:spcAft>
              <a:buClr>
                <a:schemeClr val="accent1"/>
              </a:buClr>
              <a:buSzPts val="1920"/>
              <a:buFont typeface="Noto Sans Symbols"/>
              <a:buChar char="►"/>
            </a:pPr>
            <a:r>
              <a:rPr b="1" i="0" lang="it-IT" sz="2400" u="none" cap="none" strike="noStrike">
                <a:solidFill>
                  <a:srgbClr val="3F3F3F"/>
                </a:solidFill>
                <a:latin typeface="Trebuchet MS"/>
                <a:ea typeface="Trebuchet MS"/>
                <a:cs typeface="Trebuchet MS"/>
                <a:sym typeface="Trebuchet MS"/>
              </a:rPr>
              <a:t>E’ stato un inverno duro, l’uomo ha abbattuto molti alberi e ha raccolto tanto cibo lasciandone pochissimo per noi abitanti del bosco. </a:t>
            </a:r>
            <a:endParaRPr b="1" i="0" sz="2400" u="none" cap="none" strike="noStrike">
              <a:solidFill>
                <a:srgbClr val="3F3F3F"/>
              </a:solidFill>
              <a:latin typeface="Trebuchet MS"/>
              <a:ea typeface="Trebuchet MS"/>
              <a:cs typeface="Trebuchet MS"/>
              <a:sym typeface="Trebuchet MS"/>
            </a:endParaRPr>
          </a:p>
        </p:txBody>
      </p:sp>
      <p:grpSp>
        <p:nvGrpSpPr>
          <p:cNvPr id="290" name="Google Shape;290;p9"/>
          <p:cNvGrpSpPr/>
          <p:nvPr/>
        </p:nvGrpSpPr>
        <p:grpSpPr>
          <a:xfrm>
            <a:off x="0" y="-8467"/>
            <a:ext cx="12192000" cy="6866467"/>
            <a:chOff x="0" y="-8467"/>
            <a:chExt cx="12192000" cy="6866467"/>
          </a:xfrm>
        </p:grpSpPr>
        <p:cxnSp>
          <p:nvCxnSpPr>
            <p:cNvPr id="291" name="Google Shape;291;p9"/>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92" name="Google Shape;292;p9"/>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93" name="Google Shape;293;p9"/>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94" name="Google Shape;294;p9"/>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95" name="Google Shape;295;p9"/>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9"/>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297" name="Google Shape;297;p9"/>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298" name="Google Shape;298;p9"/>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299" name="Google Shape;299;p9"/>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9"/>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1" name="Google Shape;301;p9" title="A_3.mp3">
            <a:hlinkClick r:id="rId6"/>
          </p:cNvPr>
          <p:cNvPicPr preferRelativeResize="0"/>
          <p:nvPr/>
        </p:nvPicPr>
        <p:blipFill>
          <a:blip r:embed="rId7">
            <a:alphaModFix/>
          </a:blip>
          <a:stretch>
            <a:fillRect/>
          </a:stretch>
        </p:blipFill>
        <p:spPr>
          <a:xfrm>
            <a:off x="6169275" y="96850"/>
            <a:ext cx="457200" cy="457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faccettatura">
  <a:themeElements>
    <a:clrScheme name="Sfaccettatura">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faccettatura">
  <a:themeElements>
    <a:clrScheme name="Sfaccettatura">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2021-02-21T01:23:08Z</dcterms:created>
  <dc:creator>Marco</dc:creator>
</cp:coreProperties>
</file>